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Lst>
  <p:notesMasterIdLst>
    <p:notesMasterId r:id="rId10"/>
  </p:notesMasterIdLst>
  <p:sldSz cx="14630400" cy="8229600"/>
  <p:notesSz cx="8229600" cy="14630400"/>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notesMaster" Target="notesMasters/notesMaster1.xml"/><Relationship Id="rId11" Type="http://schemas.openxmlformats.org/officeDocument/2006/relationships/presProps" Target="presProps.xml"/><Relationship Id="rId12" Type="http://schemas.openxmlformats.org/officeDocument/2006/relationships/viewProps" Target="viewProps.xml"/><Relationship Id="rId13" Type="http://schemas.openxmlformats.org/officeDocument/2006/relationships/theme" Target="theme/theme1.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image" Target="../media/image-1002-1.png"/><Relationship Id="rId2"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MASTER_SLIDE">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slideLayout" Target="../slideLayouts/slideLayout2.xml"/><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5.png"/><Relationship Id="rId6" Type="http://schemas.openxmlformats.org/officeDocument/2006/relationships/slideLayout" Target="../slideLayouts/slideLayout2.xml"/><Relationship Id="rId7"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slideLayout" Target="../slideLayouts/slideLayout2.xml"/><Relationship Id="rId6"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image" Target="../media/image-4-5.png"/><Relationship Id="rId6" Type="http://schemas.openxmlformats.org/officeDocument/2006/relationships/image" Target="../media/image-4-6.png"/><Relationship Id="rId7" Type="http://schemas.openxmlformats.org/officeDocument/2006/relationships/image" Target="../media/image-4-7.png"/><Relationship Id="rId8" Type="http://schemas.openxmlformats.org/officeDocument/2006/relationships/image" Target="../media/image-4-8.png"/><Relationship Id="rId9" Type="http://schemas.openxmlformats.org/officeDocument/2006/relationships/image" Target="../media/image-4-9.png"/><Relationship Id="rId10" Type="http://schemas.openxmlformats.org/officeDocument/2006/relationships/image" Target="../media/image-4-10.png"/><Relationship Id="rId11" Type="http://schemas.openxmlformats.org/officeDocument/2006/relationships/image" Target="../media/image-4-11.png"/><Relationship Id="rId12" Type="http://schemas.openxmlformats.org/officeDocument/2006/relationships/image" Target="../media/image-4-12.png"/><Relationship Id="rId13" Type="http://schemas.openxmlformats.org/officeDocument/2006/relationships/slideLayout" Target="../slideLayouts/slideLayout2.xml"/><Relationship Id="rId1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image" Target="../media/image-5-5.png"/><Relationship Id="rId6" Type="http://schemas.openxmlformats.org/officeDocument/2006/relationships/image" Target="../media/image-5-6.png"/><Relationship Id="rId7" Type="http://schemas.openxmlformats.org/officeDocument/2006/relationships/slideLayout" Target="../slideLayouts/slideLayout2.xml"/><Relationship Id="rId8"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slideLayout" Target="../slideLayouts/slideLayout2.xml"/><Relationship Id="rId6"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slideLayout" Target="../slideLayouts/slideLayout2.xml"/><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4" Type="http://schemas.openxmlformats.org/officeDocument/2006/relationships/image" Target="../media/image-8-4.png"/><Relationship Id="rId5" Type="http://schemas.openxmlformats.org/officeDocument/2006/relationships/image" Target="../media/image-8-5.png"/><Relationship Id="rId6" Type="http://schemas.openxmlformats.org/officeDocument/2006/relationships/image" Target="../media/image-8-6.png"/><Relationship Id="rId7" Type="http://schemas.openxmlformats.org/officeDocument/2006/relationships/image" Target="../media/image-8-7.png"/><Relationship Id="rId8" Type="http://schemas.openxmlformats.org/officeDocument/2006/relationships/image" Target="../media/image-8-8.png"/><Relationship Id="rId9" Type="http://schemas.openxmlformats.org/officeDocument/2006/relationships/image" Target="../media/image-8-9.png"/><Relationship Id="rId10" Type="http://schemas.openxmlformats.org/officeDocument/2006/relationships/image" Target="../media/image-8-10.png"/><Relationship Id="rId11" Type="http://schemas.openxmlformats.org/officeDocument/2006/relationships/image" Target="../media/image-8-11.png"/><Relationship Id="rId12" Type="http://schemas.openxmlformats.org/officeDocument/2006/relationships/image" Target="../media/image-8-12.png"/><Relationship Id="rId13" Type="http://schemas.openxmlformats.org/officeDocument/2006/relationships/image" Target="../media/image-8-13.png"/><Relationship Id="rId14" Type="http://schemas.openxmlformats.org/officeDocument/2006/relationships/image" Target="../media/image-8-14.png"/><Relationship Id="rId15" Type="http://schemas.openxmlformats.org/officeDocument/2006/relationships/slideLayout" Target="../slideLayouts/slideLayout2.xml"/><Relationship Id="rId16"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38744"/>
          </a:xfrm>
          <a:prstGeom prst="rect">
            <a:avLst/>
          </a:prstGeom>
        </p:spPr>
      </p:pic>
      <p:pic>
        <p:nvPicPr>
          <p:cNvPr id="3" name="Image 1" descr="preencoded.png">    </p:cNvPr>
          <p:cNvPicPr>
            <a:picLocks noChangeAspect="1"/>
          </p:cNvPicPr>
          <p:nvPr/>
        </p:nvPicPr>
        <p:blipFill>
          <a:blip r:embed="rId2"/>
          <a:stretch>
            <a:fillRect/>
          </a:stretch>
        </p:blipFill>
        <p:spPr>
          <a:xfrm>
            <a:off x="0" y="0"/>
            <a:ext cx="14630400" cy="2514600"/>
          </a:xfrm>
          <a:prstGeom prst="rect">
            <a:avLst/>
          </a:prstGeom>
        </p:spPr>
      </p:pic>
      <p:sp>
        <p:nvSpPr>
          <p:cNvPr id="4" name="Text 0"/>
          <p:cNvSpPr/>
          <p:nvPr/>
        </p:nvSpPr>
        <p:spPr>
          <a:xfrm>
            <a:off x="685800" y="3849624"/>
            <a:ext cx="13267944" cy="1682496"/>
          </a:xfrm>
          <a:prstGeom prst="rect">
            <a:avLst/>
          </a:prstGeom>
          <a:noFill/>
          <a:ln/>
        </p:spPr>
        <p:txBody>
          <a:bodyPr wrap="square" lIns="0" tIns="0" rIns="0" bIns="0" rtlCol="0" anchor="ctr"/>
          <a:lstStyle/>
          <a:p>
            <a:pPr algn="l" indent="0" marL="0">
              <a:lnSpc>
                <a:spcPts val="6620"/>
              </a:lnSpc>
              <a:buNone/>
            </a:pPr>
            <a:r>
              <a:rPr lang="en-US" sz="5290" dirty="0">
                <a:solidFill>
                  <a:srgbClr val="77D8F2"/>
                </a:solidFill>
                <a:latin typeface="AlibabaPuHuiTi-Alibaba-PuHuiTi" pitchFamily="34" charset="0"/>
                <a:ea typeface="AlibabaPuHuiTi-Alibaba-PuHuiTi" pitchFamily="34" charset="-122"/>
                <a:cs typeface="AlibabaPuHuiTi-Alibaba-PuHuiTi" pitchFamily="34" charset="-120"/>
              </a:rPr>
              <a:t>Hand Gesture Control for Device Interaction</a:t>
            </a:r>
            <a:endParaRPr lang="en-US" sz="5290" dirty="0"/>
          </a:p>
        </p:txBody>
      </p:sp>
      <p:sp>
        <p:nvSpPr>
          <p:cNvPr id="5" name="Text 1"/>
          <p:cNvSpPr/>
          <p:nvPr/>
        </p:nvSpPr>
        <p:spPr>
          <a:xfrm>
            <a:off x="685800" y="5751576"/>
            <a:ext cx="13267944" cy="731520"/>
          </a:xfrm>
          <a:prstGeom prst="rect">
            <a:avLst/>
          </a:prstGeom>
          <a:noFill/>
          <a:ln/>
        </p:spPr>
        <p:txBody>
          <a:bodyPr wrap="square" lIns="0" tIns="0" rIns="0" bIns="0" rtlCol="0" anchor="ctr"/>
          <a:lstStyle/>
          <a:p>
            <a:pPr algn="l" indent="0" marL="0">
              <a:lnSpc>
                <a:spcPts val="1920"/>
              </a:lnSpc>
              <a:buNone/>
            </a:pPr>
            <a:r>
              <a:rPr lang="en-US" sz="1530" dirty="0">
                <a:solidFill>
                  <a:srgbClr val="DBDBDB"/>
                </a:solidFill>
                <a:latin typeface="思源黑体-思源黑体-Medium" pitchFamily="34" charset="0"/>
                <a:ea typeface="思源黑体-思源黑体-Medium" pitchFamily="34" charset="-122"/>
                <a:cs typeface="思源黑体-思源黑体-Medium" pitchFamily="34" charset="-120"/>
              </a:rPr>
              <a:t>This presentation delves into a final year major project that harnesses hand gestures for controlling laptops and home automation systems. By implementing various Python libraries, the project enables effective gesture recognition and seamless device control, enhancing user interaction and convenience in technology.</a:t>
            </a:r>
            <a:endParaRPr lang="en-US" sz="153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38744"/>
          </a:xfrm>
          <a:prstGeom prst="rect">
            <a:avLst/>
          </a:prstGeom>
        </p:spPr>
      </p:pic>
      <p:pic>
        <p:nvPicPr>
          <p:cNvPr id="3" name="Image 1" descr="preencoded.png">    </p:cNvPr>
          <p:cNvPicPr>
            <a:picLocks noChangeAspect="1"/>
          </p:cNvPicPr>
          <p:nvPr/>
        </p:nvPicPr>
        <p:blipFill>
          <a:blip r:embed="rId2"/>
          <a:stretch>
            <a:fillRect/>
          </a:stretch>
        </p:blipFill>
        <p:spPr>
          <a:xfrm>
            <a:off x="0" y="0"/>
            <a:ext cx="14630400" cy="2514600"/>
          </a:xfrm>
          <a:prstGeom prst="rect">
            <a:avLst/>
          </a:prstGeom>
        </p:spPr>
      </p:pic>
      <p:pic>
        <p:nvPicPr>
          <p:cNvPr id="4" name="Image 2" descr="preencoded.png">    </p:cNvPr>
          <p:cNvPicPr>
            <a:picLocks noChangeAspect="1"/>
          </p:cNvPicPr>
          <p:nvPr/>
        </p:nvPicPr>
        <p:blipFill>
          <a:blip r:embed="rId3"/>
          <a:stretch>
            <a:fillRect/>
          </a:stretch>
        </p:blipFill>
        <p:spPr>
          <a:xfrm>
            <a:off x="685800" y="5321808"/>
            <a:ext cx="4297680" cy="1225296"/>
          </a:xfrm>
          <a:prstGeom prst="rect">
            <a:avLst/>
          </a:prstGeom>
        </p:spPr>
      </p:pic>
      <p:pic>
        <p:nvPicPr>
          <p:cNvPr id="5" name="Image 3" descr="preencoded.png">    </p:cNvPr>
          <p:cNvPicPr>
            <a:picLocks noChangeAspect="1"/>
          </p:cNvPicPr>
          <p:nvPr/>
        </p:nvPicPr>
        <p:blipFill>
          <a:blip r:embed="rId4"/>
          <a:stretch>
            <a:fillRect/>
          </a:stretch>
        </p:blipFill>
        <p:spPr>
          <a:xfrm>
            <a:off x="5175504" y="5321808"/>
            <a:ext cx="4297680" cy="1225296"/>
          </a:xfrm>
          <a:prstGeom prst="rect">
            <a:avLst/>
          </a:prstGeom>
        </p:spPr>
      </p:pic>
      <p:pic>
        <p:nvPicPr>
          <p:cNvPr id="6" name="Image 4" descr="preencoded.png">    </p:cNvPr>
          <p:cNvPicPr>
            <a:picLocks noChangeAspect="1"/>
          </p:cNvPicPr>
          <p:nvPr/>
        </p:nvPicPr>
        <p:blipFill>
          <a:blip r:embed="rId5"/>
          <a:stretch>
            <a:fillRect/>
          </a:stretch>
        </p:blipFill>
        <p:spPr>
          <a:xfrm>
            <a:off x="9656064" y="5321808"/>
            <a:ext cx="4297680" cy="1225296"/>
          </a:xfrm>
          <a:prstGeom prst="rect">
            <a:avLst/>
          </a:prstGeom>
        </p:spPr>
      </p:pic>
      <p:sp>
        <p:nvSpPr>
          <p:cNvPr id="7" name="Text 0"/>
          <p:cNvSpPr/>
          <p:nvPr/>
        </p:nvSpPr>
        <p:spPr>
          <a:xfrm>
            <a:off x="685800" y="3794760"/>
            <a:ext cx="13267944" cy="612648"/>
          </a:xfrm>
          <a:prstGeom prst="rect">
            <a:avLst/>
          </a:prstGeom>
          <a:noFill/>
          <a:ln/>
        </p:spPr>
        <p:txBody>
          <a:bodyPr wrap="none" lIns="0" tIns="0" rIns="0" bIns="0" rtlCol="0" anchor="ctr"/>
          <a:lstStyle/>
          <a:p>
            <a:pPr algn="l" indent="0" marL="0">
              <a:lnSpc>
                <a:spcPts val="4800"/>
              </a:lnSpc>
              <a:buNone/>
            </a:pPr>
            <a:r>
              <a:rPr lang="en-US" sz="3840" dirty="0">
                <a:solidFill>
                  <a:srgbClr val="77D8F2"/>
                </a:solidFill>
                <a:latin typeface="AlibabaPuHuiTi-Alibaba-PuHuiTi" pitchFamily="34" charset="0"/>
                <a:ea typeface="AlibabaPuHuiTi-Alibaba-PuHuiTi" pitchFamily="34" charset="-122"/>
                <a:cs typeface="AlibabaPuHuiTi-Alibaba-PuHuiTi" pitchFamily="34" charset="-120"/>
              </a:rPr>
              <a:t>Introduction to Computer Vision</a:t>
            </a:r>
            <a:endParaRPr lang="en-US" sz="3840" dirty="0"/>
          </a:p>
        </p:txBody>
      </p:sp>
      <p:sp>
        <p:nvSpPr>
          <p:cNvPr id="8" name="Text 1"/>
          <p:cNvSpPr/>
          <p:nvPr/>
        </p:nvSpPr>
        <p:spPr>
          <a:xfrm>
            <a:off x="685800" y="4617720"/>
            <a:ext cx="13267944" cy="493776"/>
          </a:xfrm>
          <a:prstGeom prst="rect">
            <a:avLst/>
          </a:prstGeom>
          <a:noFill/>
          <a:ln/>
        </p:spPr>
        <p:txBody>
          <a:bodyPr wrap="square" lIns="0" tIns="0" rIns="0" bIns="0" rtlCol="0" anchor="ctr"/>
          <a:lstStyle/>
          <a:p>
            <a:pPr algn="l" indent="0" marL="0">
              <a:lnSpc>
                <a:spcPts val="1920"/>
              </a:lnSpc>
              <a:buNone/>
            </a:pPr>
            <a:r>
              <a:rPr lang="en-US" sz="1530" dirty="0">
                <a:solidFill>
                  <a:srgbClr val="DBDBDB"/>
                </a:solidFill>
                <a:latin typeface="思源黑体-思源黑体-Medium" pitchFamily="34" charset="0"/>
                <a:ea typeface="思源黑体-思源黑体-Medium" pitchFamily="34" charset="-122"/>
                <a:cs typeface="思源黑体-思源黑体-Medium" pitchFamily="34" charset="-120"/>
              </a:rPr>
              <a:t>Computer vision is transforming how we interact with technology, enabling machines to interpret visual data and recognize human gestures. This capability not only enhances accessibility but also makes technology more intuitive and user-friendly.</a:t>
            </a:r>
            <a:endParaRPr lang="en-US" sz="1530" dirty="0"/>
          </a:p>
        </p:txBody>
      </p:sp>
      <p:sp>
        <p:nvSpPr>
          <p:cNvPr id="9" name="Text 2"/>
          <p:cNvSpPr/>
          <p:nvPr/>
        </p:nvSpPr>
        <p:spPr>
          <a:xfrm>
            <a:off x="914400" y="5449824"/>
            <a:ext cx="3849624" cy="310896"/>
          </a:xfrm>
          <a:prstGeom prst="rect">
            <a:avLst/>
          </a:prstGeom>
          <a:noFill/>
          <a:ln/>
        </p:spPr>
        <p:txBody>
          <a:bodyPr wrap="none" lIns="0" tIns="0" rIns="0" bIns="0" rtlCol="0" anchor="ctr"/>
          <a:lstStyle/>
          <a:p>
            <a:pPr algn="l" indent="0" marL="0">
              <a:lnSpc>
                <a:spcPts val="2400"/>
              </a:lnSpc>
              <a:buNone/>
            </a:pPr>
            <a:r>
              <a:rPr lang="en-US" sz="1920" dirty="0">
                <a:solidFill>
                  <a:srgbClr val="DBDBDB"/>
                </a:solidFill>
                <a:latin typeface="AlibabaPuHuiTi-Alibaba-PuHuiTi" pitchFamily="34" charset="0"/>
                <a:ea typeface="AlibabaPuHuiTi-Alibaba-PuHuiTi" pitchFamily="34" charset="-122"/>
                <a:cs typeface="AlibabaPuHuiTi-Alibaba-PuHuiTi" pitchFamily="34" charset="-120"/>
              </a:rPr>
              <a:t>What is Computer Vision?</a:t>
            </a:r>
            <a:endParaRPr lang="en-US" sz="1920" dirty="0"/>
          </a:p>
        </p:txBody>
      </p:sp>
      <p:sp>
        <p:nvSpPr>
          <p:cNvPr id="10" name="Text 3"/>
          <p:cNvSpPr/>
          <p:nvPr/>
        </p:nvSpPr>
        <p:spPr>
          <a:xfrm>
            <a:off x="914400" y="5934456"/>
            <a:ext cx="3849624" cy="493776"/>
          </a:xfrm>
          <a:prstGeom prst="rect">
            <a:avLst/>
          </a:prstGeom>
          <a:noFill/>
          <a:ln/>
        </p:spPr>
        <p:txBody>
          <a:bodyPr wrap="square" lIns="0" tIns="0" rIns="0" bIns="0" rtlCol="0" anchor="ctr"/>
          <a:lstStyle/>
          <a:p>
            <a:pPr algn="l" indent="0" marL="0">
              <a:lnSpc>
                <a:spcPts val="1920"/>
              </a:lnSpc>
              <a:buNone/>
            </a:pPr>
            <a:r>
              <a:rPr lang="en-US" sz="1530" dirty="0">
                <a:solidFill>
                  <a:srgbClr val="DBDBDB"/>
                </a:solidFill>
                <a:latin typeface="思源黑体-思源黑体-Medium" pitchFamily="34" charset="0"/>
                <a:ea typeface="思源黑体-思源黑体-Medium" pitchFamily="34" charset="-122"/>
                <a:cs typeface="思源黑体-思源黑体-Medium" pitchFamily="34" charset="-120"/>
              </a:rPr>
              <a:t>A field of AI enabling computers to understand visual data.</a:t>
            </a:r>
            <a:endParaRPr lang="en-US" sz="1530" dirty="0"/>
          </a:p>
        </p:txBody>
      </p:sp>
      <p:sp>
        <p:nvSpPr>
          <p:cNvPr id="11" name="Text 4"/>
          <p:cNvSpPr/>
          <p:nvPr/>
        </p:nvSpPr>
        <p:spPr>
          <a:xfrm>
            <a:off x="5394960" y="5449824"/>
            <a:ext cx="3849624" cy="310896"/>
          </a:xfrm>
          <a:prstGeom prst="rect">
            <a:avLst/>
          </a:prstGeom>
          <a:noFill/>
          <a:ln/>
        </p:spPr>
        <p:txBody>
          <a:bodyPr wrap="none" lIns="0" tIns="0" rIns="0" bIns="0" rtlCol="0" anchor="ctr"/>
          <a:lstStyle/>
          <a:p>
            <a:pPr algn="l" indent="0" marL="0">
              <a:lnSpc>
                <a:spcPts val="2400"/>
              </a:lnSpc>
              <a:buNone/>
            </a:pPr>
            <a:r>
              <a:rPr lang="en-US" sz="1920" dirty="0">
                <a:solidFill>
                  <a:srgbClr val="DBDBDB"/>
                </a:solidFill>
                <a:latin typeface="AlibabaPuHuiTi-Alibaba-PuHuiTi" pitchFamily="34" charset="0"/>
                <a:ea typeface="AlibabaPuHuiTi-Alibaba-PuHuiTi" pitchFamily="34" charset="-122"/>
                <a:cs typeface="AlibabaPuHuiTi-Alibaba-PuHuiTi" pitchFamily="34" charset="-120"/>
              </a:rPr>
              <a:t>Gesture Recognition</a:t>
            </a:r>
            <a:endParaRPr lang="en-US" sz="1920" dirty="0"/>
          </a:p>
        </p:txBody>
      </p:sp>
      <p:sp>
        <p:nvSpPr>
          <p:cNvPr id="12" name="Text 5"/>
          <p:cNvSpPr/>
          <p:nvPr/>
        </p:nvSpPr>
        <p:spPr>
          <a:xfrm>
            <a:off x="5394960" y="5934456"/>
            <a:ext cx="3849624" cy="493776"/>
          </a:xfrm>
          <a:prstGeom prst="rect">
            <a:avLst/>
          </a:prstGeom>
          <a:noFill/>
          <a:ln/>
        </p:spPr>
        <p:txBody>
          <a:bodyPr wrap="square" lIns="0" tIns="0" rIns="0" bIns="0" rtlCol="0" anchor="ctr"/>
          <a:lstStyle/>
          <a:p>
            <a:pPr algn="l" indent="0" marL="0">
              <a:lnSpc>
                <a:spcPts val="1920"/>
              </a:lnSpc>
              <a:buNone/>
            </a:pPr>
            <a:r>
              <a:rPr lang="en-US" sz="1530" dirty="0">
                <a:solidFill>
                  <a:srgbClr val="DBDBDB"/>
                </a:solidFill>
                <a:latin typeface="思源黑体-思源黑体-Medium" pitchFamily="34" charset="0"/>
                <a:ea typeface="思源黑体-思源黑体-Medium" pitchFamily="34" charset="-122"/>
                <a:cs typeface="思源黑体-思源黑体-Medium" pitchFamily="34" charset="-120"/>
              </a:rPr>
              <a:t>Technology for detecting and interpreting human gestures.</a:t>
            </a:r>
            <a:endParaRPr lang="en-US" sz="1530" dirty="0"/>
          </a:p>
        </p:txBody>
      </p:sp>
      <p:sp>
        <p:nvSpPr>
          <p:cNvPr id="13" name="Text 6"/>
          <p:cNvSpPr/>
          <p:nvPr/>
        </p:nvSpPr>
        <p:spPr>
          <a:xfrm>
            <a:off x="9884664" y="5449824"/>
            <a:ext cx="3849624" cy="310896"/>
          </a:xfrm>
          <a:prstGeom prst="rect">
            <a:avLst/>
          </a:prstGeom>
          <a:noFill/>
          <a:ln/>
        </p:spPr>
        <p:txBody>
          <a:bodyPr wrap="none" lIns="0" tIns="0" rIns="0" bIns="0" rtlCol="0" anchor="ctr"/>
          <a:lstStyle/>
          <a:p>
            <a:pPr algn="l" indent="0" marL="0">
              <a:lnSpc>
                <a:spcPts val="2400"/>
              </a:lnSpc>
              <a:buNone/>
            </a:pPr>
            <a:r>
              <a:rPr lang="en-US" sz="1920" dirty="0">
                <a:solidFill>
                  <a:srgbClr val="DBDBDB"/>
                </a:solidFill>
                <a:latin typeface="AlibabaPuHuiTi-Alibaba-PuHuiTi" pitchFamily="34" charset="0"/>
                <a:ea typeface="AlibabaPuHuiTi-Alibaba-PuHuiTi" pitchFamily="34" charset="-122"/>
                <a:cs typeface="AlibabaPuHuiTi-Alibaba-PuHuiTi" pitchFamily="34" charset="-120"/>
              </a:rPr>
              <a:t>Importance in Automation</a:t>
            </a:r>
            <a:endParaRPr lang="en-US" sz="1920" dirty="0"/>
          </a:p>
        </p:txBody>
      </p:sp>
      <p:sp>
        <p:nvSpPr>
          <p:cNvPr id="14" name="Text 7"/>
          <p:cNvSpPr/>
          <p:nvPr/>
        </p:nvSpPr>
        <p:spPr>
          <a:xfrm>
            <a:off x="9884664" y="5934456"/>
            <a:ext cx="3849624" cy="493776"/>
          </a:xfrm>
          <a:prstGeom prst="rect">
            <a:avLst/>
          </a:prstGeom>
          <a:noFill/>
          <a:ln/>
        </p:spPr>
        <p:txBody>
          <a:bodyPr wrap="square" lIns="0" tIns="0" rIns="0" bIns="0" rtlCol="0" anchor="ctr"/>
          <a:lstStyle/>
          <a:p>
            <a:pPr algn="l" indent="0" marL="0">
              <a:lnSpc>
                <a:spcPts val="1920"/>
              </a:lnSpc>
              <a:buNone/>
            </a:pPr>
            <a:r>
              <a:rPr lang="en-US" sz="1530" dirty="0">
                <a:solidFill>
                  <a:srgbClr val="DBDBDB"/>
                </a:solidFill>
                <a:latin typeface="思源黑体-思源黑体-Medium" pitchFamily="34" charset="0"/>
                <a:ea typeface="思源黑体-思源黑体-Medium" pitchFamily="34" charset="-122"/>
                <a:cs typeface="思源黑体-思源黑体-Medium" pitchFamily="34" charset="-120"/>
              </a:rPr>
              <a:t>Enhances accessibility and user-friendliness of technology.</a:t>
            </a:r>
            <a:endParaRPr lang="en-US" sz="153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38744"/>
          </a:xfrm>
          <a:prstGeom prst="rect">
            <a:avLst/>
          </a:prstGeom>
        </p:spPr>
      </p:pic>
      <p:pic>
        <p:nvPicPr>
          <p:cNvPr id="3" name="Image 1" descr="preencoded.png">    </p:cNvPr>
          <p:cNvPicPr>
            <a:picLocks noChangeAspect="1"/>
          </p:cNvPicPr>
          <p:nvPr/>
        </p:nvPicPr>
        <p:blipFill>
          <a:blip r:embed="rId2"/>
          <a:stretch>
            <a:fillRect/>
          </a:stretch>
        </p:blipFill>
        <p:spPr>
          <a:xfrm>
            <a:off x="5001768" y="2212848"/>
            <a:ext cx="4645152" cy="4645152"/>
          </a:xfrm>
          <a:prstGeom prst="rect">
            <a:avLst/>
          </a:prstGeom>
        </p:spPr>
      </p:pic>
      <p:pic>
        <p:nvPicPr>
          <p:cNvPr id="4" name="Image 2" descr="preencoded.png">    </p:cNvPr>
          <p:cNvPicPr>
            <a:picLocks noChangeAspect="1"/>
          </p:cNvPicPr>
          <p:nvPr/>
        </p:nvPicPr>
        <p:blipFill>
          <a:blip r:embed="rId3"/>
          <a:stretch>
            <a:fillRect/>
          </a:stretch>
        </p:blipFill>
        <p:spPr>
          <a:xfrm>
            <a:off x="5001768" y="2212848"/>
            <a:ext cx="4645152" cy="4645152"/>
          </a:xfrm>
          <a:prstGeom prst="rect">
            <a:avLst/>
          </a:prstGeom>
        </p:spPr>
      </p:pic>
      <p:pic>
        <p:nvPicPr>
          <p:cNvPr id="5" name="Image 3" descr="preencoded.png">    </p:cNvPr>
          <p:cNvPicPr>
            <a:picLocks noChangeAspect="1"/>
          </p:cNvPicPr>
          <p:nvPr/>
        </p:nvPicPr>
        <p:blipFill>
          <a:blip r:embed="rId4"/>
          <a:stretch>
            <a:fillRect/>
          </a:stretch>
        </p:blipFill>
        <p:spPr>
          <a:xfrm>
            <a:off x="5001768" y="2212848"/>
            <a:ext cx="4645152" cy="4645152"/>
          </a:xfrm>
          <a:prstGeom prst="rect">
            <a:avLst/>
          </a:prstGeom>
        </p:spPr>
      </p:pic>
      <p:sp>
        <p:nvSpPr>
          <p:cNvPr id="6" name="Text 0"/>
          <p:cNvSpPr/>
          <p:nvPr/>
        </p:nvSpPr>
        <p:spPr>
          <a:xfrm>
            <a:off x="685800" y="1380744"/>
            <a:ext cx="13267944" cy="612648"/>
          </a:xfrm>
          <a:prstGeom prst="rect">
            <a:avLst/>
          </a:prstGeom>
          <a:noFill/>
          <a:ln/>
        </p:spPr>
        <p:txBody>
          <a:bodyPr wrap="none" lIns="0" tIns="0" rIns="0" bIns="0" rtlCol="0" anchor="ctr"/>
          <a:lstStyle/>
          <a:p>
            <a:pPr algn="l" indent="0" marL="0">
              <a:lnSpc>
                <a:spcPts val="4800"/>
              </a:lnSpc>
              <a:buNone/>
            </a:pPr>
            <a:r>
              <a:rPr lang="en-US" sz="3840" dirty="0">
                <a:solidFill>
                  <a:srgbClr val="77D8F2"/>
                </a:solidFill>
                <a:latin typeface="AlibabaPuHuiTi-Alibaba-PuHuiTi" pitchFamily="34" charset="0"/>
                <a:ea typeface="AlibabaPuHuiTi-Alibaba-PuHuiTi" pitchFamily="34" charset="-122"/>
                <a:cs typeface="AlibabaPuHuiTi-Alibaba-PuHuiTi" pitchFamily="34" charset="-120"/>
              </a:rPr>
              <a:t>Project Overview</a:t>
            </a:r>
            <a:endParaRPr lang="en-US" sz="3840" dirty="0"/>
          </a:p>
        </p:txBody>
      </p:sp>
      <p:sp>
        <p:nvSpPr>
          <p:cNvPr id="7" name="Text 1"/>
          <p:cNvSpPr/>
          <p:nvPr/>
        </p:nvSpPr>
        <p:spPr>
          <a:xfrm>
            <a:off x="786384" y="4032504"/>
            <a:ext cx="3538728" cy="310896"/>
          </a:xfrm>
          <a:prstGeom prst="rect">
            <a:avLst/>
          </a:prstGeom>
          <a:noFill/>
          <a:ln/>
        </p:spPr>
        <p:txBody>
          <a:bodyPr wrap="none" lIns="0" tIns="0" rIns="0" bIns="0" rtlCol="0" anchor="ctr"/>
          <a:lstStyle/>
          <a:p>
            <a:pPr algn="r" indent="0" marL="0">
              <a:lnSpc>
                <a:spcPts val="2400"/>
              </a:lnSpc>
              <a:buNone/>
            </a:pPr>
            <a:r>
              <a:rPr lang="en-US" sz="1920" dirty="0">
                <a:solidFill>
                  <a:srgbClr val="DBDBDB"/>
                </a:solidFill>
                <a:latin typeface="AlibabaPuHuiTi-Alibaba-PuHuiTi" pitchFamily="34" charset="0"/>
                <a:ea typeface="AlibabaPuHuiTi-Alibaba-PuHuiTi" pitchFamily="34" charset="-122"/>
                <a:cs typeface="AlibabaPuHuiTi-Alibaba-PuHuiTi" pitchFamily="34" charset="-120"/>
              </a:rPr>
              <a:t>Objective</a:t>
            </a:r>
            <a:endParaRPr lang="en-US" sz="1920" dirty="0"/>
          </a:p>
        </p:txBody>
      </p:sp>
      <p:sp>
        <p:nvSpPr>
          <p:cNvPr id="8" name="Text 2"/>
          <p:cNvSpPr/>
          <p:nvPr/>
        </p:nvSpPr>
        <p:spPr>
          <a:xfrm>
            <a:off x="786384" y="4553712"/>
            <a:ext cx="3538728" cy="493776"/>
          </a:xfrm>
          <a:prstGeom prst="rect">
            <a:avLst/>
          </a:prstGeom>
          <a:noFill/>
          <a:ln/>
        </p:spPr>
        <p:txBody>
          <a:bodyPr wrap="square" lIns="0" tIns="0" rIns="0" bIns="0" rtlCol="0" anchor="ctr"/>
          <a:lstStyle/>
          <a:p>
            <a:pPr algn="r" indent="0" marL="0">
              <a:lnSpc>
                <a:spcPts val="1920"/>
              </a:lnSpc>
              <a:buNone/>
            </a:pPr>
            <a:r>
              <a:rPr lang="en-US" sz="1530" dirty="0">
                <a:solidFill>
                  <a:srgbClr val="DBDBDB"/>
                </a:solidFill>
                <a:latin typeface="思源黑体-思源黑体-Medium" pitchFamily="34" charset="0"/>
                <a:ea typeface="思源黑体-思源黑体-Medium" pitchFamily="34" charset="-122"/>
                <a:cs typeface="思源黑体-思源黑体-Medium" pitchFamily="34" charset="-120"/>
              </a:rPr>
              <a:t>Create a system for controlling devices via hand gestures.</a:t>
            </a:r>
            <a:endParaRPr lang="en-US" sz="1530" dirty="0"/>
          </a:p>
        </p:txBody>
      </p:sp>
      <p:sp>
        <p:nvSpPr>
          <p:cNvPr id="9" name="Text 3"/>
          <p:cNvSpPr/>
          <p:nvPr/>
        </p:nvSpPr>
        <p:spPr>
          <a:xfrm>
            <a:off x="6053328" y="4352544"/>
            <a:ext cx="146304" cy="365760"/>
          </a:xfrm>
          <a:prstGeom prst="rect">
            <a:avLst/>
          </a:prstGeom>
          <a:noFill/>
          <a:ln/>
        </p:spPr>
        <p:txBody>
          <a:bodyPr wrap="none" lIns="0" tIns="0" rIns="0" bIns="0" rtlCol="0" anchor="ctr"/>
          <a:lstStyle/>
          <a:p>
            <a:pPr algn="l" indent="0" marL="0">
              <a:lnSpc>
                <a:spcPts val="2300"/>
              </a:lnSpc>
              <a:buNone/>
            </a:pPr>
            <a:r>
              <a:rPr lang="en-US" sz="1920" dirty="0">
                <a:solidFill>
                  <a:srgbClr val="050505"/>
                </a:solidFill>
                <a:latin typeface="思源黑体-思源黑体-Medium" pitchFamily="34" charset="0"/>
                <a:ea typeface="思源黑体-思源黑体-Medium" pitchFamily="34" charset="-122"/>
                <a:cs typeface="思源黑体-思源黑体-Medium" pitchFamily="34" charset="-120"/>
              </a:rPr>
              <a:t>1</a:t>
            </a:r>
            <a:endParaRPr lang="en-US" sz="1920" dirty="0"/>
          </a:p>
        </p:txBody>
      </p:sp>
      <p:sp>
        <p:nvSpPr>
          <p:cNvPr id="10" name="Text 4"/>
          <p:cNvSpPr/>
          <p:nvPr/>
        </p:nvSpPr>
        <p:spPr>
          <a:xfrm>
            <a:off x="7845552" y="3319272"/>
            <a:ext cx="146304" cy="365760"/>
          </a:xfrm>
          <a:prstGeom prst="rect">
            <a:avLst/>
          </a:prstGeom>
          <a:noFill/>
          <a:ln/>
        </p:spPr>
        <p:txBody>
          <a:bodyPr wrap="none" lIns="0" tIns="0" rIns="0" bIns="0" rtlCol="0" anchor="ctr"/>
          <a:lstStyle/>
          <a:p>
            <a:pPr algn="l" indent="0" marL="0">
              <a:lnSpc>
                <a:spcPts val="2300"/>
              </a:lnSpc>
              <a:buNone/>
            </a:pPr>
            <a:r>
              <a:rPr lang="en-US" sz="1920" dirty="0">
                <a:solidFill>
                  <a:srgbClr val="050505"/>
                </a:solidFill>
                <a:latin typeface="思源黑体-思源黑体-Medium" pitchFamily="34" charset="0"/>
                <a:ea typeface="思源黑体-思源黑体-Medium" pitchFamily="34" charset="-122"/>
                <a:cs typeface="思源黑体-思源黑体-Medium" pitchFamily="34" charset="-120"/>
              </a:rPr>
              <a:t>2</a:t>
            </a:r>
            <a:endParaRPr lang="en-US" sz="1920" dirty="0"/>
          </a:p>
        </p:txBody>
      </p:sp>
      <p:sp>
        <p:nvSpPr>
          <p:cNvPr id="11" name="Text 5"/>
          <p:cNvSpPr/>
          <p:nvPr/>
        </p:nvSpPr>
        <p:spPr>
          <a:xfrm>
            <a:off x="7845552" y="5394960"/>
            <a:ext cx="146304" cy="365760"/>
          </a:xfrm>
          <a:prstGeom prst="rect">
            <a:avLst/>
          </a:prstGeom>
          <a:noFill/>
          <a:ln/>
        </p:spPr>
        <p:txBody>
          <a:bodyPr wrap="none" lIns="0" tIns="0" rIns="0" bIns="0" rtlCol="0" anchor="ctr"/>
          <a:lstStyle/>
          <a:p>
            <a:pPr algn="l" indent="0" marL="0">
              <a:lnSpc>
                <a:spcPts val="2300"/>
              </a:lnSpc>
              <a:buNone/>
            </a:pPr>
            <a:r>
              <a:rPr lang="en-US" sz="1920" dirty="0">
                <a:solidFill>
                  <a:srgbClr val="050505"/>
                </a:solidFill>
                <a:latin typeface="思源黑体-思源黑体-Medium" pitchFamily="34" charset="0"/>
                <a:ea typeface="思源黑体-思源黑体-Medium" pitchFamily="34" charset="-122"/>
                <a:cs typeface="思源黑体-思源黑体-Medium" pitchFamily="34" charset="-120"/>
              </a:rPr>
              <a:t>3</a:t>
            </a:r>
            <a:endParaRPr lang="en-US" sz="1920" dirty="0"/>
          </a:p>
        </p:txBody>
      </p:sp>
      <p:sp>
        <p:nvSpPr>
          <p:cNvPr id="12" name="Text 6"/>
          <p:cNvSpPr/>
          <p:nvPr/>
        </p:nvSpPr>
        <p:spPr>
          <a:xfrm>
            <a:off x="9930384" y="2798064"/>
            <a:ext cx="3922776" cy="310896"/>
          </a:xfrm>
          <a:prstGeom prst="rect">
            <a:avLst/>
          </a:prstGeom>
          <a:noFill/>
          <a:ln/>
        </p:spPr>
        <p:txBody>
          <a:bodyPr wrap="none" lIns="0" tIns="0" rIns="0" bIns="0" rtlCol="0" anchor="ctr"/>
          <a:lstStyle/>
          <a:p>
            <a:pPr algn="l" indent="0" marL="0">
              <a:lnSpc>
                <a:spcPts val="2400"/>
              </a:lnSpc>
              <a:buNone/>
            </a:pPr>
            <a:r>
              <a:rPr lang="en-US" sz="1920" dirty="0">
                <a:solidFill>
                  <a:srgbClr val="DBDBDB"/>
                </a:solidFill>
                <a:latin typeface="AlibabaPuHuiTi-Alibaba-PuHuiTi" pitchFamily="34" charset="0"/>
                <a:ea typeface="AlibabaPuHuiTi-Alibaba-PuHuiTi" pitchFamily="34" charset="-122"/>
                <a:cs typeface="AlibabaPuHuiTi-Alibaba-PuHuiTi" pitchFamily="34" charset="-120"/>
              </a:rPr>
              <a:t>Components</a:t>
            </a:r>
            <a:endParaRPr lang="en-US" sz="1920" dirty="0"/>
          </a:p>
        </p:txBody>
      </p:sp>
      <p:sp>
        <p:nvSpPr>
          <p:cNvPr id="13" name="Text 7"/>
          <p:cNvSpPr/>
          <p:nvPr/>
        </p:nvSpPr>
        <p:spPr>
          <a:xfrm>
            <a:off x="9930384" y="3319272"/>
            <a:ext cx="3922776" cy="493776"/>
          </a:xfrm>
          <a:prstGeom prst="rect">
            <a:avLst/>
          </a:prstGeom>
          <a:noFill/>
          <a:ln/>
        </p:spPr>
        <p:txBody>
          <a:bodyPr wrap="square" lIns="0" tIns="0" rIns="0" bIns="0" rtlCol="0" anchor="ctr"/>
          <a:lstStyle/>
          <a:p>
            <a:pPr algn="l" indent="0" marL="0">
              <a:lnSpc>
                <a:spcPts val="1920"/>
              </a:lnSpc>
              <a:buNone/>
            </a:pPr>
            <a:r>
              <a:rPr lang="en-US" sz="1530" dirty="0">
                <a:solidFill>
                  <a:srgbClr val="DBDBDB"/>
                </a:solidFill>
                <a:latin typeface="思源黑体-思源黑体-Medium" pitchFamily="34" charset="0"/>
                <a:ea typeface="思源黑体-思源黑体-Medium" pitchFamily="34" charset="-122"/>
                <a:cs typeface="思源黑体-思源黑体-Medium" pitchFamily="34" charset="-120"/>
              </a:rPr>
              <a:t>Includes camera, gesture recognition software, and control modules.</a:t>
            </a:r>
            <a:endParaRPr lang="en-US" sz="1530" dirty="0"/>
          </a:p>
        </p:txBody>
      </p:sp>
      <p:sp>
        <p:nvSpPr>
          <p:cNvPr id="14" name="Text 8"/>
          <p:cNvSpPr/>
          <p:nvPr/>
        </p:nvSpPr>
        <p:spPr>
          <a:xfrm>
            <a:off x="9930384" y="5266944"/>
            <a:ext cx="3922776" cy="310896"/>
          </a:xfrm>
          <a:prstGeom prst="rect">
            <a:avLst/>
          </a:prstGeom>
          <a:noFill/>
          <a:ln/>
        </p:spPr>
        <p:txBody>
          <a:bodyPr wrap="none" lIns="0" tIns="0" rIns="0" bIns="0" rtlCol="0" anchor="ctr"/>
          <a:lstStyle/>
          <a:p>
            <a:pPr algn="l" indent="0" marL="0">
              <a:lnSpc>
                <a:spcPts val="2400"/>
              </a:lnSpc>
              <a:buNone/>
            </a:pPr>
            <a:r>
              <a:rPr lang="en-US" sz="1920" dirty="0">
                <a:solidFill>
                  <a:srgbClr val="DBDBDB"/>
                </a:solidFill>
                <a:latin typeface="AlibabaPuHuiTi-Alibaba-PuHuiTi" pitchFamily="34" charset="0"/>
                <a:ea typeface="AlibabaPuHuiTi-Alibaba-PuHuiTi" pitchFamily="34" charset="-122"/>
                <a:cs typeface="AlibabaPuHuiTi-Alibaba-PuHuiTi" pitchFamily="34" charset="-120"/>
              </a:rPr>
              <a:t>Use Cases</a:t>
            </a:r>
            <a:endParaRPr lang="en-US" sz="1920" dirty="0"/>
          </a:p>
        </p:txBody>
      </p:sp>
      <p:sp>
        <p:nvSpPr>
          <p:cNvPr id="15" name="Text 9"/>
          <p:cNvSpPr/>
          <p:nvPr/>
        </p:nvSpPr>
        <p:spPr>
          <a:xfrm>
            <a:off x="9930384" y="5788152"/>
            <a:ext cx="3922776" cy="493776"/>
          </a:xfrm>
          <a:prstGeom prst="rect">
            <a:avLst/>
          </a:prstGeom>
          <a:noFill/>
          <a:ln/>
        </p:spPr>
        <p:txBody>
          <a:bodyPr wrap="square" lIns="0" tIns="0" rIns="0" bIns="0" rtlCol="0" anchor="ctr"/>
          <a:lstStyle/>
          <a:p>
            <a:pPr algn="l" indent="0" marL="0">
              <a:lnSpc>
                <a:spcPts val="1920"/>
              </a:lnSpc>
              <a:buNone/>
            </a:pPr>
            <a:r>
              <a:rPr lang="en-US" sz="1530" dirty="0">
                <a:solidFill>
                  <a:srgbClr val="DBDBDB"/>
                </a:solidFill>
                <a:latin typeface="思源黑体-思源黑体-Medium" pitchFamily="34" charset="0"/>
                <a:ea typeface="思源黑体-思源黑体-Medium" pitchFamily="34" charset="-122"/>
                <a:cs typeface="思源黑体-思源黑体-Medium" pitchFamily="34" charset="-120"/>
              </a:rPr>
              <a:t>Applications include media playback and smart home control.</a:t>
            </a:r>
            <a:endParaRPr lang="en-US" sz="153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38744"/>
          </a:xfrm>
          <a:prstGeom prst="rect">
            <a:avLst/>
          </a:prstGeom>
        </p:spPr>
      </p:pic>
      <p:pic>
        <p:nvPicPr>
          <p:cNvPr id="3" name="Image 1" descr="preencoded.png">    </p:cNvPr>
          <p:cNvPicPr>
            <a:picLocks noChangeAspect="1"/>
          </p:cNvPicPr>
          <p:nvPr/>
        </p:nvPicPr>
        <p:blipFill>
          <a:blip r:embed="rId2"/>
          <a:stretch>
            <a:fillRect/>
          </a:stretch>
        </p:blipFill>
        <p:spPr>
          <a:xfrm>
            <a:off x="0" y="0"/>
            <a:ext cx="4974336" cy="8238744"/>
          </a:xfrm>
          <a:prstGeom prst="rect">
            <a:avLst/>
          </a:prstGeom>
        </p:spPr>
      </p:pic>
      <p:pic>
        <p:nvPicPr>
          <p:cNvPr id="4" name="Image 2" descr="preencoded.png">    </p:cNvPr>
          <p:cNvPicPr>
            <a:picLocks noChangeAspect="1"/>
          </p:cNvPicPr>
          <p:nvPr/>
        </p:nvPicPr>
        <p:blipFill>
          <a:blip r:embed="rId3"/>
          <a:stretch>
            <a:fillRect/>
          </a:stretch>
        </p:blipFill>
        <p:spPr>
          <a:xfrm>
            <a:off x="5660136" y="2980944"/>
            <a:ext cx="2642616" cy="1472184"/>
          </a:xfrm>
          <a:prstGeom prst="rect">
            <a:avLst/>
          </a:prstGeom>
        </p:spPr>
      </p:pic>
      <p:pic>
        <p:nvPicPr>
          <p:cNvPr id="5" name="Image 3" descr="preencoded.png">    </p:cNvPr>
          <p:cNvPicPr>
            <a:picLocks noChangeAspect="1"/>
          </p:cNvPicPr>
          <p:nvPr/>
        </p:nvPicPr>
        <p:blipFill>
          <a:blip r:embed="rId4"/>
          <a:stretch>
            <a:fillRect/>
          </a:stretch>
        </p:blipFill>
        <p:spPr>
          <a:xfrm>
            <a:off x="5660136" y="4645152"/>
            <a:ext cx="4050792" cy="1225296"/>
          </a:xfrm>
          <a:prstGeom prst="rect">
            <a:avLst/>
          </a:prstGeom>
        </p:spPr>
      </p:pic>
      <p:pic>
        <p:nvPicPr>
          <p:cNvPr id="6" name="Image 4" descr="preencoded.png">    </p:cNvPr>
          <p:cNvPicPr>
            <a:picLocks noChangeAspect="1"/>
          </p:cNvPicPr>
          <p:nvPr/>
        </p:nvPicPr>
        <p:blipFill>
          <a:blip r:embed="rId5"/>
          <a:stretch>
            <a:fillRect/>
          </a:stretch>
        </p:blipFill>
        <p:spPr>
          <a:xfrm>
            <a:off x="8485632" y="2980944"/>
            <a:ext cx="2642616" cy="1472184"/>
          </a:xfrm>
          <a:prstGeom prst="rect">
            <a:avLst/>
          </a:prstGeom>
        </p:spPr>
      </p:pic>
      <p:pic>
        <p:nvPicPr>
          <p:cNvPr id="7" name="Image 5" descr="preencoded.png">    </p:cNvPr>
          <p:cNvPicPr>
            <a:picLocks noChangeAspect="1"/>
          </p:cNvPicPr>
          <p:nvPr/>
        </p:nvPicPr>
        <p:blipFill>
          <a:blip r:embed="rId6"/>
          <a:stretch>
            <a:fillRect/>
          </a:stretch>
        </p:blipFill>
        <p:spPr>
          <a:xfrm>
            <a:off x="9902952" y="4645152"/>
            <a:ext cx="4050792" cy="1225296"/>
          </a:xfrm>
          <a:prstGeom prst="rect">
            <a:avLst/>
          </a:prstGeom>
        </p:spPr>
      </p:pic>
      <p:pic>
        <p:nvPicPr>
          <p:cNvPr id="8" name="Image 6" descr="preencoded.png">    </p:cNvPr>
          <p:cNvPicPr>
            <a:picLocks noChangeAspect="1"/>
          </p:cNvPicPr>
          <p:nvPr/>
        </p:nvPicPr>
        <p:blipFill>
          <a:blip r:embed="rId7"/>
          <a:stretch>
            <a:fillRect/>
          </a:stretch>
        </p:blipFill>
        <p:spPr>
          <a:xfrm>
            <a:off x="11320272" y="2980944"/>
            <a:ext cx="2642616" cy="1472184"/>
          </a:xfrm>
          <a:prstGeom prst="rect">
            <a:avLst/>
          </a:prstGeom>
        </p:spPr>
      </p:pic>
      <p:pic>
        <p:nvPicPr>
          <p:cNvPr id="9" name="Image 7" descr="preencoded.png">    </p:cNvPr>
          <p:cNvPicPr>
            <a:picLocks noChangeAspect="1"/>
          </p:cNvPicPr>
          <p:nvPr/>
        </p:nvPicPr>
        <p:blipFill>
          <a:blip r:embed="rId8"/>
          <a:stretch>
            <a:fillRect/>
          </a:stretch>
        </p:blipFill>
        <p:spPr>
          <a:xfrm>
            <a:off x="5660136" y="2980944"/>
            <a:ext cx="128016" cy="1472184"/>
          </a:xfrm>
          <a:prstGeom prst="rect">
            <a:avLst/>
          </a:prstGeom>
        </p:spPr>
      </p:pic>
      <p:pic>
        <p:nvPicPr>
          <p:cNvPr id="10" name="Image 8" descr="preencoded.png">    </p:cNvPr>
          <p:cNvPicPr>
            <a:picLocks noChangeAspect="1"/>
          </p:cNvPicPr>
          <p:nvPr/>
        </p:nvPicPr>
        <p:blipFill>
          <a:blip r:embed="rId9"/>
          <a:stretch>
            <a:fillRect/>
          </a:stretch>
        </p:blipFill>
        <p:spPr>
          <a:xfrm>
            <a:off x="5660136" y="4645152"/>
            <a:ext cx="128016" cy="1225296"/>
          </a:xfrm>
          <a:prstGeom prst="rect">
            <a:avLst/>
          </a:prstGeom>
        </p:spPr>
      </p:pic>
      <p:pic>
        <p:nvPicPr>
          <p:cNvPr id="11" name="Image 9" descr="preencoded.png">    </p:cNvPr>
          <p:cNvPicPr>
            <a:picLocks noChangeAspect="1"/>
          </p:cNvPicPr>
          <p:nvPr/>
        </p:nvPicPr>
        <p:blipFill>
          <a:blip r:embed="rId10"/>
          <a:stretch>
            <a:fillRect/>
          </a:stretch>
        </p:blipFill>
        <p:spPr>
          <a:xfrm>
            <a:off x="8485632" y="2980944"/>
            <a:ext cx="128016" cy="1472184"/>
          </a:xfrm>
          <a:prstGeom prst="rect">
            <a:avLst/>
          </a:prstGeom>
        </p:spPr>
      </p:pic>
      <p:pic>
        <p:nvPicPr>
          <p:cNvPr id="12" name="Image 10" descr="preencoded.png">    </p:cNvPr>
          <p:cNvPicPr>
            <a:picLocks noChangeAspect="1"/>
          </p:cNvPicPr>
          <p:nvPr/>
        </p:nvPicPr>
        <p:blipFill>
          <a:blip r:embed="rId11"/>
          <a:stretch>
            <a:fillRect/>
          </a:stretch>
        </p:blipFill>
        <p:spPr>
          <a:xfrm>
            <a:off x="9902952" y="4645152"/>
            <a:ext cx="128016" cy="1225296"/>
          </a:xfrm>
          <a:prstGeom prst="rect">
            <a:avLst/>
          </a:prstGeom>
        </p:spPr>
      </p:pic>
      <p:pic>
        <p:nvPicPr>
          <p:cNvPr id="13" name="Image 11" descr="preencoded.png">    </p:cNvPr>
          <p:cNvPicPr>
            <a:picLocks noChangeAspect="1"/>
          </p:cNvPicPr>
          <p:nvPr/>
        </p:nvPicPr>
        <p:blipFill>
          <a:blip r:embed="rId12"/>
          <a:stretch>
            <a:fillRect/>
          </a:stretch>
        </p:blipFill>
        <p:spPr>
          <a:xfrm>
            <a:off x="11320272" y="2980944"/>
            <a:ext cx="128016" cy="1472184"/>
          </a:xfrm>
          <a:prstGeom prst="rect">
            <a:avLst/>
          </a:prstGeom>
        </p:spPr>
      </p:pic>
      <p:sp>
        <p:nvSpPr>
          <p:cNvPr id="14" name="Text 0"/>
          <p:cNvSpPr/>
          <p:nvPr/>
        </p:nvSpPr>
        <p:spPr>
          <a:xfrm>
            <a:off x="5660136" y="2157984"/>
            <a:ext cx="8293608" cy="612648"/>
          </a:xfrm>
          <a:prstGeom prst="rect">
            <a:avLst/>
          </a:prstGeom>
          <a:noFill/>
          <a:ln/>
        </p:spPr>
        <p:txBody>
          <a:bodyPr wrap="none" lIns="0" tIns="0" rIns="0" bIns="0" rtlCol="0" anchor="ctr"/>
          <a:lstStyle/>
          <a:p>
            <a:pPr algn="l" indent="0" marL="0">
              <a:lnSpc>
                <a:spcPts val="4800"/>
              </a:lnSpc>
              <a:buNone/>
            </a:pPr>
            <a:r>
              <a:rPr lang="en-US" sz="3840" dirty="0">
                <a:solidFill>
                  <a:srgbClr val="77D8F2"/>
                </a:solidFill>
                <a:latin typeface="AlibabaPuHuiTi-Alibaba-PuHuiTi" pitchFamily="34" charset="0"/>
                <a:ea typeface="AlibabaPuHuiTi-Alibaba-PuHuiTi" pitchFamily="34" charset="-122"/>
                <a:cs typeface="AlibabaPuHuiTi-Alibaba-PuHuiTi" pitchFamily="34" charset="-120"/>
              </a:rPr>
              <a:t>Python Libraries Used</a:t>
            </a:r>
            <a:endParaRPr lang="en-US" sz="3840" dirty="0"/>
          </a:p>
        </p:txBody>
      </p:sp>
      <p:sp>
        <p:nvSpPr>
          <p:cNvPr id="15" name="Text 1"/>
          <p:cNvSpPr/>
          <p:nvPr/>
        </p:nvSpPr>
        <p:spPr>
          <a:xfrm>
            <a:off x="5952744" y="3108960"/>
            <a:ext cx="2121408" cy="310896"/>
          </a:xfrm>
          <a:prstGeom prst="rect">
            <a:avLst/>
          </a:prstGeom>
          <a:noFill/>
          <a:ln/>
        </p:spPr>
        <p:txBody>
          <a:bodyPr wrap="none" lIns="0" tIns="0" rIns="0" bIns="0" rtlCol="0" anchor="ctr"/>
          <a:lstStyle/>
          <a:p>
            <a:pPr algn="l" indent="0" marL="0">
              <a:lnSpc>
                <a:spcPts val="2400"/>
              </a:lnSpc>
              <a:buNone/>
            </a:pPr>
            <a:r>
              <a:rPr lang="en-US" sz="1920" dirty="0">
                <a:solidFill>
                  <a:srgbClr val="DBDBDB"/>
                </a:solidFill>
                <a:latin typeface="AlibabaPuHuiTi-Alibaba-PuHuiTi" pitchFamily="34" charset="0"/>
                <a:ea typeface="AlibabaPuHuiTi-Alibaba-PuHuiTi" pitchFamily="34" charset="-122"/>
                <a:cs typeface="AlibabaPuHuiTi-Alibaba-PuHuiTi" pitchFamily="34" charset="-120"/>
              </a:rPr>
              <a:t>OpenCV</a:t>
            </a:r>
            <a:endParaRPr lang="en-US" sz="1920" dirty="0"/>
          </a:p>
        </p:txBody>
      </p:sp>
      <p:sp>
        <p:nvSpPr>
          <p:cNvPr id="16" name="Text 2"/>
          <p:cNvSpPr/>
          <p:nvPr/>
        </p:nvSpPr>
        <p:spPr>
          <a:xfrm>
            <a:off x="5952744" y="3593592"/>
            <a:ext cx="2121408" cy="493776"/>
          </a:xfrm>
          <a:prstGeom prst="rect">
            <a:avLst/>
          </a:prstGeom>
          <a:noFill/>
          <a:ln/>
        </p:spPr>
        <p:txBody>
          <a:bodyPr wrap="square" lIns="0" tIns="0" rIns="0" bIns="0" rtlCol="0" anchor="ctr"/>
          <a:lstStyle/>
          <a:p>
            <a:pPr algn="l" indent="0" marL="0">
              <a:lnSpc>
                <a:spcPts val="1920"/>
              </a:lnSpc>
              <a:buNone/>
            </a:pPr>
            <a:r>
              <a:rPr lang="en-US" sz="1530" dirty="0">
                <a:solidFill>
                  <a:srgbClr val="DBDBDB"/>
                </a:solidFill>
                <a:latin typeface="思源黑体-思源黑体-Medium" pitchFamily="34" charset="0"/>
                <a:ea typeface="思源黑体-思源黑体-Medium" pitchFamily="34" charset="-122"/>
                <a:cs typeface="思源黑体-思源黑体-Medium" pitchFamily="34" charset="-120"/>
              </a:rPr>
              <a:t>Fundamental library for image processing.</a:t>
            </a:r>
            <a:endParaRPr lang="en-US" sz="1530" dirty="0"/>
          </a:p>
        </p:txBody>
      </p:sp>
      <p:sp>
        <p:nvSpPr>
          <p:cNvPr id="17" name="Text 3"/>
          <p:cNvSpPr/>
          <p:nvPr/>
        </p:nvSpPr>
        <p:spPr>
          <a:xfrm>
            <a:off x="5952744" y="4773168"/>
            <a:ext cx="3538728" cy="310896"/>
          </a:xfrm>
          <a:prstGeom prst="rect">
            <a:avLst/>
          </a:prstGeom>
          <a:noFill/>
          <a:ln/>
        </p:spPr>
        <p:txBody>
          <a:bodyPr wrap="none" lIns="0" tIns="0" rIns="0" bIns="0" rtlCol="0" anchor="ctr"/>
          <a:lstStyle/>
          <a:p>
            <a:pPr algn="l" indent="0" marL="0">
              <a:lnSpc>
                <a:spcPts val="2400"/>
              </a:lnSpc>
              <a:buNone/>
            </a:pPr>
            <a:r>
              <a:rPr lang="en-US" sz="1920" dirty="0">
                <a:solidFill>
                  <a:srgbClr val="DBDBDB"/>
                </a:solidFill>
                <a:latin typeface="AlibabaPuHuiTi-Alibaba-PuHuiTi" pitchFamily="34" charset="0"/>
                <a:ea typeface="AlibabaPuHuiTi-Alibaba-PuHuiTi" pitchFamily="34" charset="-122"/>
                <a:cs typeface="AlibabaPuHuiTi-Alibaba-PuHuiTi" pitchFamily="34" charset="-120"/>
              </a:rPr>
              <a:t>PyAutoGUI</a:t>
            </a:r>
            <a:endParaRPr lang="en-US" sz="1920" dirty="0"/>
          </a:p>
        </p:txBody>
      </p:sp>
      <p:sp>
        <p:nvSpPr>
          <p:cNvPr id="18" name="Text 4"/>
          <p:cNvSpPr/>
          <p:nvPr/>
        </p:nvSpPr>
        <p:spPr>
          <a:xfrm>
            <a:off x="5952744" y="5248656"/>
            <a:ext cx="3538728" cy="493776"/>
          </a:xfrm>
          <a:prstGeom prst="rect">
            <a:avLst/>
          </a:prstGeom>
          <a:noFill/>
          <a:ln/>
        </p:spPr>
        <p:txBody>
          <a:bodyPr wrap="square" lIns="0" tIns="0" rIns="0" bIns="0" rtlCol="0" anchor="ctr"/>
          <a:lstStyle/>
          <a:p>
            <a:pPr algn="l" indent="0" marL="0">
              <a:lnSpc>
                <a:spcPts val="1920"/>
              </a:lnSpc>
              <a:buNone/>
            </a:pPr>
            <a:r>
              <a:rPr lang="en-US" sz="1530" dirty="0">
                <a:solidFill>
                  <a:srgbClr val="DBDBDB"/>
                </a:solidFill>
                <a:latin typeface="思源黑体-思源黑体-Medium" pitchFamily="34" charset="0"/>
                <a:ea typeface="思源黑体-思源黑体-Medium" pitchFamily="34" charset="-122"/>
                <a:cs typeface="思源黑体-思源黑体-Medium" pitchFamily="34" charset="-120"/>
              </a:rPr>
              <a:t>Automates keyboard and mouse movements.</a:t>
            </a:r>
            <a:endParaRPr lang="en-US" sz="1530" dirty="0"/>
          </a:p>
        </p:txBody>
      </p:sp>
      <p:sp>
        <p:nvSpPr>
          <p:cNvPr id="19" name="Text 5"/>
          <p:cNvSpPr/>
          <p:nvPr/>
        </p:nvSpPr>
        <p:spPr>
          <a:xfrm>
            <a:off x="8787384" y="3108960"/>
            <a:ext cx="2121408" cy="310896"/>
          </a:xfrm>
          <a:prstGeom prst="rect">
            <a:avLst/>
          </a:prstGeom>
          <a:noFill/>
          <a:ln/>
        </p:spPr>
        <p:txBody>
          <a:bodyPr wrap="none" lIns="0" tIns="0" rIns="0" bIns="0" rtlCol="0" anchor="ctr"/>
          <a:lstStyle/>
          <a:p>
            <a:pPr algn="l" indent="0" marL="0">
              <a:lnSpc>
                <a:spcPts val="2400"/>
              </a:lnSpc>
              <a:buNone/>
            </a:pPr>
            <a:r>
              <a:rPr lang="en-US" sz="1920" dirty="0">
                <a:solidFill>
                  <a:srgbClr val="DBDBDB"/>
                </a:solidFill>
                <a:latin typeface="AlibabaPuHuiTi-Alibaba-PuHuiTi" pitchFamily="34" charset="0"/>
                <a:ea typeface="AlibabaPuHuiTi-Alibaba-PuHuiTi" pitchFamily="34" charset="-122"/>
                <a:cs typeface="AlibabaPuHuiTi-Alibaba-PuHuiTi" pitchFamily="34" charset="-120"/>
              </a:rPr>
              <a:t>MediaPipe</a:t>
            </a:r>
            <a:endParaRPr lang="en-US" sz="1920" dirty="0"/>
          </a:p>
        </p:txBody>
      </p:sp>
      <p:sp>
        <p:nvSpPr>
          <p:cNvPr id="20" name="Text 6"/>
          <p:cNvSpPr/>
          <p:nvPr/>
        </p:nvSpPr>
        <p:spPr>
          <a:xfrm>
            <a:off x="8787384" y="3593592"/>
            <a:ext cx="2121408" cy="731520"/>
          </a:xfrm>
          <a:prstGeom prst="rect">
            <a:avLst/>
          </a:prstGeom>
          <a:noFill/>
          <a:ln/>
        </p:spPr>
        <p:txBody>
          <a:bodyPr wrap="square" lIns="0" tIns="0" rIns="0" bIns="0" rtlCol="0" anchor="ctr"/>
          <a:lstStyle/>
          <a:p>
            <a:pPr algn="l" indent="0" marL="0">
              <a:lnSpc>
                <a:spcPts val="1920"/>
              </a:lnSpc>
              <a:buNone/>
            </a:pPr>
            <a:r>
              <a:rPr lang="en-US" sz="1530" dirty="0">
                <a:solidFill>
                  <a:srgbClr val="DBDBDB"/>
                </a:solidFill>
                <a:latin typeface="思源黑体-思源黑体-Medium" pitchFamily="34" charset="0"/>
                <a:ea typeface="思源黑体-思源黑体-Medium" pitchFamily="34" charset="-122"/>
                <a:cs typeface="思源黑体-思源黑体-Medium" pitchFamily="34" charset="-120"/>
              </a:rPr>
              <a:t>For hand tracking and gesture recognition.</a:t>
            </a:r>
            <a:endParaRPr lang="en-US" sz="1530" dirty="0"/>
          </a:p>
        </p:txBody>
      </p:sp>
      <p:sp>
        <p:nvSpPr>
          <p:cNvPr id="21" name="Text 7"/>
          <p:cNvSpPr/>
          <p:nvPr/>
        </p:nvSpPr>
        <p:spPr>
          <a:xfrm>
            <a:off x="10195560" y="4773168"/>
            <a:ext cx="3538728" cy="310896"/>
          </a:xfrm>
          <a:prstGeom prst="rect">
            <a:avLst/>
          </a:prstGeom>
          <a:noFill/>
          <a:ln/>
        </p:spPr>
        <p:txBody>
          <a:bodyPr wrap="none" lIns="0" tIns="0" rIns="0" bIns="0" rtlCol="0" anchor="ctr"/>
          <a:lstStyle/>
          <a:p>
            <a:pPr algn="l" indent="0" marL="0">
              <a:lnSpc>
                <a:spcPts val="2400"/>
              </a:lnSpc>
              <a:buNone/>
            </a:pPr>
            <a:r>
              <a:rPr lang="en-US" sz="1920" dirty="0">
                <a:solidFill>
                  <a:srgbClr val="DBDBDB"/>
                </a:solidFill>
                <a:latin typeface="AlibabaPuHuiTi-Alibaba-PuHuiTi" pitchFamily="34" charset="0"/>
                <a:ea typeface="AlibabaPuHuiTi-Alibaba-PuHuiTi" pitchFamily="34" charset="-122"/>
                <a:cs typeface="AlibabaPuHuiTi-Alibaba-PuHuiTi" pitchFamily="34" charset="-120"/>
              </a:rPr>
              <a:t>TensorFlow/Keras</a:t>
            </a:r>
            <a:endParaRPr lang="en-US" sz="1920" dirty="0"/>
          </a:p>
        </p:txBody>
      </p:sp>
      <p:sp>
        <p:nvSpPr>
          <p:cNvPr id="22" name="Text 8"/>
          <p:cNvSpPr/>
          <p:nvPr/>
        </p:nvSpPr>
        <p:spPr>
          <a:xfrm>
            <a:off x="10195560" y="5248656"/>
            <a:ext cx="3538728" cy="493776"/>
          </a:xfrm>
          <a:prstGeom prst="rect">
            <a:avLst/>
          </a:prstGeom>
          <a:noFill/>
          <a:ln/>
        </p:spPr>
        <p:txBody>
          <a:bodyPr wrap="square" lIns="0" tIns="0" rIns="0" bIns="0" rtlCol="0" anchor="ctr"/>
          <a:lstStyle/>
          <a:p>
            <a:pPr algn="l" indent="0" marL="0">
              <a:lnSpc>
                <a:spcPts val="1920"/>
              </a:lnSpc>
              <a:buNone/>
            </a:pPr>
            <a:r>
              <a:rPr lang="en-US" sz="1530" dirty="0">
                <a:solidFill>
                  <a:srgbClr val="DBDBDB"/>
                </a:solidFill>
                <a:latin typeface="思源黑体-思源黑体-Medium" pitchFamily="34" charset="0"/>
                <a:ea typeface="思源黑体-思源黑体-Medium" pitchFamily="34" charset="-122"/>
                <a:cs typeface="思源黑体-思源黑体-Medium" pitchFamily="34" charset="-120"/>
              </a:rPr>
              <a:t>Deep learning capabilities for custom models.</a:t>
            </a:r>
            <a:endParaRPr lang="en-US" sz="1530" dirty="0"/>
          </a:p>
        </p:txBody>
      </p:sp>
      <p:sp>
        <p:nvSpPr>
          <p:cNvPr id="23" name="Text 9"/>
          <p:cNvSpPr/>
          <p:nvPr/>
        </p:nvSpPr>
        <p:spPr>
          <a:xfrm>
            <a:off x="11612880" y="3108960"/>
            <a:ext cx="2121408" cy="310896"/>
          </a:xfrm>
          <a:prstGeom prst="rect">
            <a:avLst/>
          </a:prstGeom>
          <a:noFill/>
          <a:ln/>
        </p:spPr>
        <p:txBody>
          <a:bodyPr wrap="none" lIns="0" tIns="0" rIns="0" bIns="0" rtlCol="0" anchor="ctr"/>
          <a:lstStyle/>
          <a:p>
            <a:pPr algn="l" indent="0" marL="0">
              <a:lnSpc>
                <a:spcPts val="2400"/>
              </a:lnSpc>
              <a:buNone/>
            </a:pPr>
            <a:r>
              <a:rPr lang="en-US" sz="1920" dirty="0">
                <a:solidFill>
                  <a:srgbClr val="DBDBDB"/>
                </a:solidFill>
                <a:latin typeface="AlibabaPuHuiTi-Alibaba-PuHuiTi" pitchFamily="34" charset="0"/>
                <a:ea typeface="AlibabaPuHuiTi-Alibaba-PuHuiTi" pitchFamily="34" charset="-122"/>
                <a:cs typeface="AlibabaPuHuiTi-Alibaba-PuHuiTi" pitchFamily="34" charset="-120"/>
              </a:rPr>
              <a:t>NumPy</a:t>
            </a:r>
            <a:endParaRPr lang="en-US" sz="1920" dirty="0"/>
          </a:p>
        </p:txBody>
      </p:sp>
      <p:sp>
        <p:nvSpPr>
          <p:cNvPr id="24" name="Text 10"/>
          <p:cNvSpPr/>
          <p:nvPr/>
        </p:nvSpPr>
        <p:spPr>
          <a:xfrm>
            <a:off x="11612880" y="3593592"/>
            <a:ext cx="2121408" cy="731520"/>
          </a:xfrm>
          <a:prstGeom prst="rect">
            <a:avLst/>
          </a:prstGeom>
          <a:noFill/>
          <a:ln/>
        </p:spPr>
        <p:txBody>
          <a:bodyPr wrap="square" lIns="0" tIns="0" rIns="0" bIns="0" rtlCol="0" anchor="ctr"/>
          <a:lstStyle/>
          <a:p>
            <a:pPr algn="l" indent="0" marL="0">
              <a:lnSpc>
                <a:spcPts val="1920"/>
              </a:lnSpc>
              <a:buNone/>
            </a:pPr>
            <a:r>
              <a:rPr lang="en-US" sz="1530" dirty="0">
                <a:solidFill>
                  <a:srgbClr val="DBDBDB"/>
                </a:solidFill>
                <a:latin typeface="思源黑体-思源黑体-Medium" pitchFamily="34" charset="0"/>
                <a:ea typeface="思源黑体-思源黑体-Medium" pitchFamily="34" charset="-122"/>
                <a:cs typeface="思源黑体-思源黑体-Medium" pitchFamily="34" charset="-120"/>
              </a:rPr>
              <a:t>Aids in numerical operations and data manipulation.</a:t>
            </a:r>
            <a:endParaRPr lang="en-US" sz="153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38744"/>
          </a:xfrm>
          <a:prstGeom prst="rect">
            <a:avLst/>
          </a:prstGeom>
        </p:spPr>
      </p:pic>
      <p:pic>
        <p:nvPicPr>
          <p:cNvPr id="3" name="Image 1" descr="preencoded.png">    </p:cNvPr>
          <p:cNvPicPr>
            <a:picLocks noChangeAspect="1"/>
          </p:cNvPicPr>
          <p:nvPr/>
        </p:nvPicPr>
        <p:blipFill>
          <a:blip r:embed="rId2"/>
          <a:stretch>
            <a:fillRect/>
          </a:stretch>
        </p:blipFill>
        <p:spPr>
          <a:xfrm>
            <a:off x="0" y="0"/>
            <a:ext cx="14630400" cy="8238744"/>
          </a:xfrm>
          <a:prstGeom prst="rect">
            <a:avLst/>
          </a:prstGeom>
        </p:spPr>
      </p:pic>
      <p:pic>
        <p:nvPicPr>
          <p:cNvPr id="4" name="Image 2" descr="preencoded.png">    </p:cNvPr>
          <p:cNvPicPr>
            <a:picLocks noChangeAspect="1"/>
          </p:cNvPicPr>
          <p:nvPr/>
        </p:nvPicPr>
        <p:blipFill>
          <a:blip r:embed="rId3"/>
          <a:stretch>
            <a:fillRect/>
          </a:stretch>
        </p:blipFill>
        <p:spPr>
          <a:xfrm>
            <a:off x="704088" y="2907792"/>
            <a:ext cx="3291840" cy="786384"/>
          </a:xfrm>
          <a:prstGeom prst="rect">
            <a:avLst/>
          </a:prstGeom>
        </p:spPr>
      </p:pic>
      <p:pic>
        <p:nvPicPr>
          <p:cNvPr id="5" name="Image 3" descr="preencoded.png">    </p:cNvPr>
          <p:cNvPicPr>
            <a:picLocks noChangeAspect="1"/>
          </p:cNvPicPr>
          <p:nvPr/>
        </p:nvPicPr>
        <p:blipFill>
          <a:blip r:embed="rId4"/>
          <a:stretch>
            <a:fillRect/>
          </a:stretch>
        </p:blipFill>
        <p:spPr>
          <a:xfrm>
            <a:off x="4014216" y="2907792"/>
            <a:ext cx="3291840" cy="786384"/>
          </a:xfrm>
          <a:prstGeom prst="rect">
            <a:avLst/>
          </a:prstGeom>
        </p:spPr>
      </p:pic>
      <p:pic>
        <p:nvPicPr>
          <p:cNvPr id="6" name="Image 4" descr="preencoded.png">    </p:cNvPr>
          <p:cNvPicPr>
            <a:picLocks noChangeAspect="1"/>
          </p:cNvPicPr>
          <p:nvPr/>
        </p:nvPicPr>
        <p:blipFill>
          <a:blip r:embed="rId5"/>
          <a:stretch>
            <a:fillRect/>
          </a:stretch>
        </p:blipFill>
        <p:spPr>
          <a:xfrm>
            <a:off x="7333488" y="2907792"/>
            <a:ext cx="3291840" cy="786384"/>
          </a:xfrm>
          <a:prstGeom prst="rect">
            <a:avLst/>
          </a:prstGeom>
        </p:spPr>
      </p:pic>
      <p:pic>
        <p:nvPicPr>
          <p:cNvPr id="7" name="Image 5" descr="preencoded.png">    </p:cNvPr>
          <p:cNvPicPr>
            <a:picLocks noChangeAspect="1"/>
          </p:cNvPicPr>
          <p:nvPr/>
        </p:nvPicPr>
        <p:blipFill>
          <a:blip r:embed="rId6"/>
          <a:stretch>
            <a:fillRect/>
          </a:stretch>
        </p:blipFill>
        <p:spPr>
          <a:xfrm>
            <a:off x="10652760" y="2907792"/>
            <a:ext cx="3291840" cy="786384"/>
          </a:xfrm>
          <a:prstGeom prst="rect">
            <a:avLst/>
          </a:prstGeom>
        </p:spPr>
      </p:pic>
      <p:sp>
        <p:nvSpPr>
          <p:cNvPr id="8" name="Text 0"/>
          <p:cNvSpPr/>
          <p:nvPr/>
        </p:nvSpPr>
        <p:spPr>
          <a:xfrm>
            <a:off x="685800" y="2066544"/>
            <a:ext cx="13267944" cy="612648"/>
          </a:xfrm>
          <a:prstGeom prst="rect">
            <a:avLst/>
          </a:prstGeom>
          <a:noFill/>
          <a:ln/>
        </p:spPr>
        <p:txBody>
          <a:bodyPr wrap="none" lIns="0" tIns="0" rIns="0" bIns="0" rtlCol="0" anchor="ctr"/>
          <a:lstStyle/>
          <a:p>
            <a:pPr algn="l" indent="0" marL="0">
              <a:lnSpc>
                <a:spcPts val="4800"/>
              </a:lnSpc>
              <a:buNone/>
            </a:pPr>
            <a:r>
              <a:rPr lang="en-US" sz="3840" dirty="0">
                <a:solidFill>
                  <a:srgbClr val="77D8F2"/>
                </a:solidFill>
                <a:latin typeface="AlibabaPuHuiTi-Alibaba-PuHuiTi" pitchFamily="34" charset="0"/>
                <a:ea typeface="AlibabaPuHuiTi-Alibaba-PuHuiTi" pitchFamily="34" charset="-122"/>
                <a:cs typeface="AlibabaPuHuiTi-Alibaba-PuHuiTi" pitchFamily="34" charset="-120"/>
              </a:rPr>
              <a:t>Implementation Steps for Gesture Recognition System</a:t>
            </a:r>
            <a:endParaRPr lang="en-US" sz="3840" dirty="0"/>
          </a:p>
        </p:txBody>
      </p:sp>
      <p:sp>
        <p:nvSpPr>
          <p:cNvPr id="9" name="Text 1"/>
          <p:cNvSpPr/>
          <p:nvPr/>
        </p:nvSpPr>
        <p:spPr>
          <a:xfrm>
            <a:off x="2276856" y="3127248"/>
            <a:ext cx="146304" cy="365760"/>
          </a:xfrm>
          <a:prstGeom prst="rect">
            <a:avLst/>
          </a:prstGeom>
          <a:noFill/>
          <a:ln/>
        </p:spPr>
        <p:txBody>
          <a:bodyPr wrap="none" lIns="0" tIns="0" rIns="0" bIns="0" rtlCol="0" anchor="ctr"/>
          <a:lstStyle/>
          <a:p>
            <a:pPr algn="ctr" indent="0" marL="0">
              <a:lnSpc>
                <a:spcPts val="2300"/>
              </a:lnSpc>
              <a:buNone/>
            </a:pPr>
            <a:r>
              <a:rPr lang="en-US" sz="1920" dirty="0">
                <a:solidFill>
                  <a:srgbClr val="050505"/>
                </a:solidFill>
                <a:latin typeface="思源黑体-思源黑体-Medium" pitchFamily="34" charset="0"/>
                <a:ea typeface="思源黑体-思源黑体-Medium" pitchFamily="34" charset="-122"/>
                <a:cs typeface="思源黑体-思源黑体-Medium" pitchFamily="34" charset="-120"/>
              </a:rPr>
              <a:t>1</a:t>
            </a:r>
            <a:endParaRPr lang="en-US" sz="1920" dirty="0"/>
          </a:p>
        </p:txBody>
      </p:sp>
      <p:sp>
        <p:nvSpPr>
          <p:cNvPr id="10" name="Text 2"/>
          <p:cNvSpPr/>
          <p:nvPr/>
        </p:nvSpPr>
        <p:spPr>
          <a:xfrm>
            <a:off x="896112" y="3986784"/>
            <a:ext cx="2898648" cy="612648"/>
          </a:xfrm>
          <a:prstGeom prst="rect">
            <a:avLst/>
          </a:prstGeom>
          <a:noFill/>
          <a:ln/>
        </p:spPr>
        <p:txBody>
          <a:bodyPr wrap="square" lIns="0" tIns="0" rIns="0" bIns="0" rtlCol="0" anchor="ctr"/>
          <a:lstStyle/>
          <a:p>
            <a:pPr algn="ctr" indent="0" marL="0">
              <a:lnSpc>
                <a:spcPts val="2400"/>
              </a:lnSpc>
              <a:buNone/>
            </a:pPr>
            <a:r>
              <a:rPr lang="en-US" sz="1920" dirty="0">
                <a:solidFill>
                  <a:srgbClr val="DBDBDB"/>
                </a:solidFill>
                <a:latin typeface="AlibabaPuHuiTi-Alibaba-PuHuiTi" pitchFamily="34" charset="0"/>
                <a:ea typeface="AlibabaPuHuiTi-Alibaba-PuHuiTi" pitchFamily="34" charset="-122"/>
                <a:cs typeface="AlibabaPuHuiTi-Alibaba-PuHuiTi" pitchFamily="34" charset="-120"/>
              </a:rPr>
              <a:t>Setting Up the Environment</a:t>
            </a:r>
            <a:endParaRPr lang="en-US" sz="1920" dirty="0"/>
          </a:p>
        </p:txBody>
      </p:sp>
      <p:sp>
        <p:nvSpPr>
          <p:cNvPr id="11" name="Text 3"/>
          <p:cNvSpPr/>
          <p:nvPr/>
        </p:nvSpPr>
        <p:spPr>
          <a:xfrm>
            <a:off x="896112" y="4773168"/>
            <a:ext cx="2898648" cy="978408"/>
          </a:xfrm>
          <a:prstGeom prst="rect">
            <a:avLst/>
          </a:prstGeom>
          <a:noFill/>
          <a:ln/>
        </p:spPr>
        <p:txBody>
          <a:bodyPr wrap="square" lIns="0" tIns="0" rIns="0" bIns="0" rtlCol="0" anchor="ctr"/>
          <a:lstStyle/>
          <a:p>
            <a:pPr algn="ctr" indent="0" marL="0">
              <a:lnSpc>
                <a:spcPts val="1920"/>
              </a:lnSpc>
              <a:buNone/>
            </a:pPr>
            <a:r>
              <a:rPr lang="en-US" sz="1530" dirty="0">
                <a:solidFill>
                  <a:srgbClr val="DBDBDB"/>
                </a:solidFill>
                <a:latin typeface="思源黑体-思源黑体-Medium" pitchFamily="34" charset="0"/>
                <a:ea typeface="思源黑体-思源黑体-Medium" pitchFamily="34" charset="-122"/>
                <a:cs typeface="思源黑体-思源黑体-Medium" pitchFamily="34" charset="-120"/>
              </a:rPr>
              <a:t>Installing necessary libraries and dependencies ensures a smooth development process.</a:t>
            </a:r>
            <a:endParaRPr lang="en-US" sz="1530" dirty="0"/>
          </a:p>
        </p:txBody>
      </p:sp>
      <p:sp>
        <p:nvSpPr>
          <p:cNvPr id="12" name="Text 4"/>
          <p:cNvSpPr/>
          <p:nvPr/>
        </p:nvSpPr>
        <p:spPr>
          <a:xfrm>
            <a:off x="4215384" y="3986784"/>
            <a:ext cx="2898648" cy="612648"/>
          </a:xfrm>
          <a:prstGeom prst="rect">
            <a:avLst/>
          </a:prstGeom>
          <a:noFill/>
          <a:ln/>
        </p:spPr>
        <p:txBody>
          <a:bodyPr wrap="square" lIns="0" tIns="0" rIns="0" bIns="0" rtlCol="0" anchor="ctr"/>
          <a:lstStyle/>
          <a:p>
            <a:pPr algn="ctr" indent="0" marL="0">
              <a:lnSpc>
                <a:spcPts val="2400"/>
              </a:lnSpc>
              <a:buNone/>
            </a:pPr>
            <a:r>
              <a:rPr lang="en-US" sz="1920" dirty="0">
                <a:solidFill>
                  <a:srgbClr val="DBDBDB"/>
                </a:solidFill>
                <a:latin typeface="AlibabaPuHuiTi-Alibaba-PuHuiTi" pitchFamily="34" charset="0"/>
                <a:ea typeface="AlibabaPuHuiTi-Alibaba-PuHuiTi" pitchFamily="34" charset="-122"/>
                <a:cs typeface="AlibabaPuHuiTi-Alibaba-PuHuiTi" pitchFamily="34" charset="-120"/>
              </a:rPr>
              <a:t>Gesture Detection Algorithm</a:t>
            </a:r>
            <a:endParaRPr lang="en-US" sz="1920" dirty="0"/>
          </a:p>
        </p:txBody>
      </p:sp>
      <p:sp>
        <p:nvSpPr>
          <p:cNvPr id="13" name="Text 5"/>
          <p:cNvSpPr/>
          <p:nvPr/>
        </p:nvSpPr>
        <p:spPr>
          <a:xfrm>
            <a:off x="4215384" y="4773168"/>
            <a:ext cx="2898648" cy="978408"/>
          </a:xfrm>
          <a:prstGeom prst="rect">
            <a:avLst/>
          </a:prstGeom>
          <a:noFill/>
          <a:ln/>
        </p:spPr>
        <p:txBody>
          <a:bodyPr wrap="square" lIns="0" tIns="0" rIns="0" bIns="0" rtlCol="0" anchor="ctr"/>
          <a:lstStyle/>
          <a:p>
            <a:pPr algn="ctr" indent="0" marL="0">
              <a:lnSpc>
                <a:spcPts val="1920"/>
              </a:lnSpc>
              <a:buNone/>
            </a:pPr>
            <a:r>
              <a:rPr lang="en-US" sz="1530" dirty="0">
                <a:solidFill>
                  <a:srgbClr val="DBDBDB"/>
                </a:solidFill>
                <a:latin typeface="思源黑体-思源黑体-Medium" pitchFamily="34" charset="0"/>
                <a:ea typeface="思源黑体-思源黑体-Medium" pitchFamily="34" charset="-122"/>
                <a:cs typeface="思源黑体-思源黑体-Medium" pitchFamily="34" charset="-120"/>
              </a:rPr>
              <a:t>Developing a robust algorithm that captures hand positions and recognizes specific gestures.</a:t>
            </a:r>
            <a:endParaRPr lang="en-US" sz="1530" dirty="0"/>
          </a:p>
        </p:txBody>
      </p:sp>
      <p:sp>
        <p:nvSpPr>
          <p:cNvPr id="14" name="Text 6"/>
          <p:cNvSpPr/>
          <p:nvPr/>
        </p:nvSpPr>
        <p:spPr>
          <a:xfrm>
            <a:off x="5586984" y="3127248"/>
            <a:ext cx="146304" cy="365760"/>
          </a:xfrm>
          <a:prstGeom prst="rect">
            <a:avLst/>
          </a:prstGeom>
          <a:noFill/>
          <a:ln/>
        </p:spPr>
        <p:txBody>
          <a:bodyPr wrap="none" lIns="0" tIns="0" rIns="0" bIns="0" rtlCol="0" anchor="ctr"/>
          <a:lstStyle/>
          <a:p>
            <a:pPr algn="ctr" indent="0" marL="0">
              <a:lnSpc>
                <a:spcPts val="2300"/>
              </a:lnSpc>
              <a:buNone/>
            </a:pPr>
            <a:r>
              <a:rPr lang="en-US" sz="1920" dirty="0">
                <a:solidFill>
                  <a:srgbClr val="050505"/>
                </a:solidFill>
                <a:latin typeface="思源黑体-思源黑体-Medium" pitchFamily="34" charset="0"/>
                <a:ea typeface="思源黑体-思源黑体-Medium" pitchFamily="34" charset="-122"/>
                <a:cs typeface="思源黑体-思源黑体-Medium" pitchFamily="34" charset="-120"/>
              </a:rPr>
              <a:t>2</a:t>
            </a:r>
            <a:endParaRPr lang="en-US" sz="1920" dirty="0"/>
          </a:p>
        </p:txBody>
      </p:sp>
      <p:sp>
        <p:nvSpPr>
          <p:cNvPr id="15" name="Text 7"/>
          <p:cNvSpPr/>
          <p:nvPr/>
        </p:nvSpPr>
        <p:spPr>
          <a:xfrm>
            <a:off x="7525512" y="3986784"/>
            <a:ext cx="2898648" cy="612648"/>
          </a:xfrm>
          <a:prstGeom prst="rect">
            <a:avLst/>
          </a:prstGeom>
          <a:noFill/>
          <a:ln/>
        </p:spPr>
        <p:txBody>
          <a:bodyPr wrap="square" lIns="0" tIns="0" rIns="0" bIns="0" rtlCol="0" anchor="ctr"/>
          <a:lstStyle/>
          <a:p>
            <a:pPr algn="ctr" indent="0" marL="0">
              <a:lnSpc>
                <a:spcPts val="2400"/>
              </a:lnSpc>
              <a:buNone/>
            </a:pPr>
            <a:r>
              <a:rPr lang="en-US" sz="1920" dirty="0">
                <a:solidFill>
                  <a:srgbClr val="DBDBDB"/>
                </a:solidFill>
                <a:latin typeface="AlibabaPuHuiTi-Alibaba-PuHuiTi" pitchFamily="34" charset="0"/>
                <a:ea typeface="AlibabaPuHuiTi-Alibaba-PuHuiTi" pitchFamily="34" charset="-122"/>
                <a:cs typeface="AlibabaPuHuiTi-Alibaba-PuHuiTi" pitchFamily="34" charset="-120"/>
              </a:rPr>
              <a:t>Integration with Devices</a:t>
            </a:r>
            <a:endParaRPr lang="en-US" sz="1920" dirty="0"/>
          </a:p>
        </p:txBody>
      </p:sp>
      <p:sp>
        <p:nvSpPr>
          <p:cNvPr id="16" name="Text 8"/>
          <p:cNvSpPr/>
          <p:nvPr/>
        </p:nvSpPr>
        <p:spPr>
          <a:xfrm>
            <a:off x="7525512" y="4773168"/>
            <a:ext cx="2898648" cy="978408"/>
          </a:xfrm>
          <a:prstGeom prst="rect">
            <a:avLst/>
          </a:prstGeom>
          <a:noFill/>
          <a:ln/>
        </p:spPr>
        <p:txBody>
          <a:bodyPr wrap="square" lIns="0" tIns="0" rIns="0" bIns="0" rtlCol="0" anchor="ctr"/>
          <a:lstStyle/>
          <a:p>
            <a:pPr algn="ctr" indent="0" marL="0">
              <a:lnSpc>
                <a:spcPts val="1920"/>
              </a:lnSpc>
              <a:buNone/>
            </a:pPr>
            <a:r>
              <a:rPr lang="en-US" sz="1530" dirty="0">
                <a:solidFill>
                  <a:srgbClr val="DBDBDB"/>
                </a:solidFill>
                <a:latin typeface="思源黑体-思源黑体-Medium" pitchFamily="34" charset="0"/>
                <a:ea typeface="思源黑体-思源黑体-Medium" pitchFamily="34" charset="-122"/>
                <a:cs typeface="思源黑体-思源黑体-Medium" pitchFamily="34" charset="-120"/>
              </a:rPr>
              <a:t>Establishing connections between the gesture recognition framework and the devices.</a:t>
            </a:r>
            <a:endParaRPr lang="en-US" sz="1530" dirty="0"/>
          </a:p>
        </p:txBody>
      </p:sp>
      <p:sp>
        <p:nvSpPr>
          <p:cNvPr id="17" name="Text 9"/>
          <p:cNvSpPr/>
          <p:nvPr/>
        </p:nvSpPr>
        <p:spPr>
          <a:xfrm>
            <a:off x="8906256" y="3127248"/>
            <a:ext cx="146304" cy="365760"/>
          </a:xfrm>
          <a:prstGeom prst="rect">
            <a:avLst/>
          </a:prstGeom>
          <a:noFill/>
          <a:ln/>
        </p:spPr>
        <p:txBody>
          <a:bodyPr wrap="none" lIns="0" tIns="0" rIns="0" bIns="0" rtlCol="0" anchor="ctr"/>
          <a:lstStyle/>
          <a:p>
            <a:pPr algn="ctr" indent="0" marL="0">
              <a:lnSpc>
                <a:spcPts val="2300"/>
              </a:lnSpc>
              <a:buNone/>
            </a:pPr>
            <a:r>
              <a:rPr lang="en-US" sz="1920" dirty="0">
                <a:solidFill>
                  <a:srgbClr val="050505"/>
                </a:solidFill>
                <a:latin typeface="思源黑体-思源黑体-Medium" pitchFamily="34" charset="0"/>
                <a:ea typeface="思源黑体-思源黑体-Medium" pitchFamily="34" charset="-122"/>
                <a:cs typeface="思源黑体-思源黑体-Medium" pitchFamily="34" charset="-120"/>
              </a:rPr>
              <a:t>3</a:t>
            </a:r>
            <a:endParaRPr lang="en-US" sz="1920" dirty="0"/>
          </a:p>
        </p:txBody>
      </p:sp>
      <p:sp>
        <p:nvSpPr>
          <p:cNvPr id="18" name="Text 10"/>
          <p:cNvSpPr/>
          <p:nvPr/>
        </p:nvSpPr>
        <p:spPr>
          <a:xfrm>
            <a:off x="10844784" y="3986784"/>
            <a:ext cx="2898648" cy="612648"/>
          </a:xfrm>
          <a:prstGeom prst="rect">
            <a:avLst/>
          </a:prstGeom>
          <a:noFill/>
          <a:ln/>
        </p:spPr>
        <p:txBody>
          <a:bodyPr wrap="square" lIns="0" tIns="0" rIns="0" bIns="0" rtlCol="0" anchor="ctr"/>
          <a:lstStyle/>
          <a:p>
            <a:pPr algn="ctr" indent="0" marL="0">
              <a:lnSpc>
                <a:spcPts val="2400"/>
              </a:lnSpc>
              <a:buNone/>
            </a:pPr>
            <a:r>
              <a:rPr lang="en-US" sz="1920" dirty="0">
                <a:solidFill>
                  <a:srgbClr val="DBDBDB"/>
                </a:solidFill>
                <a:latin typeface="AlibabaPuHuiTi-Alibaba-PuHuiTi" pitchFamily="34" charset="0"/>
                <a:ea typeface="AlibabaPuHuiTi-Alibaba-PuHuiTi" pitchFamily="34" charset="-122"/>
                <a:cs typeface="AlibabaPuHuiTi-Alibaba-PuHuiTi" pitchFamily="34" charset="-120"/>
              </a:rPr>
              <a:t>Testing and Refinement</a:t>
            </a:r>
            <a:endParaRPr lang="en-US" sz="1920" dirty="0"/>
          </a:p>
        </p:txBody>
      </p:sp>
      <p:sp>
        <p:nvSpPr>
          <p:cNvPr id="19" name="Text 11"/>
          <p:cNvSpPr/>
          <p:nvPr/>
        </p:nvSpPr>
        <p:spPr>
          <a:xfrm>
            <a:off x="10844784" y="4773168"/>
            <a:ext cx="2898648" cy="978408"/>
          </a:xfrm>
          <a:prstGeom prst="rect">
            <a:avLst/>
          </a:prstGeom>
          <a:noFill/>
          <a:ln/>
        </p:spPr>
        <p:txBody>
          <a:bodyPr wrap="square" lIns="0" tIns="0" rIns="0" bIns="0" rtlCol="0" anchor="ctr"/>
          <a:lstStyle/>
          <a:p>
            <a:pPr algn="ctr" indent="0" marL="0">
              <a:lnSpc>
                <a:spcPts val="1920"/>
              </a:lnSpc>
              <a:buNone/>
            </a:pPr>
            <a:r>
              <a:rPr lang="en-US" sz="1530" dirty="0">
                <a:solidFill>
                  <a:srgbClr val="DBDBDB"/>
                </a:solidFill>
                <a:latin typeface="思源黑体-思源黑体-Medium" pitchFamily="34" charset="0"/>
                <a:ea typeface="思源黑体-思源黑体-Medium" pitchFamily="34" charset="-122"/>
                <a:cs typeface="思源黑体-思源黑体-Medium" pitchFamily="34" charset="-120"/>
              </a:rPr>
              <a:t>Conducting comprehensive testing to improve accuracy and responsiveness based on real-world usage.</a:t>
            </a:r>
            <a:endParaRPr lang="en-US" sz="1530" dirty="0"/>
          </a:p>
        </p:txBody>
      </p:sp>
      <p:sp>
        <p:nvSpPr>
          <p:cNvPr id="20" name="Text 12"/>
          <p:cNvSpPr/>
          <p:nvPr/>
        </p:nvSpPr>
        <p:spPr>
          <a:xfrm>
            <a:off x="12225528" y="3127248"/>
            <a:ext cx="146304" cy="365760"/>
          </a:xfrm>
          <a:prstGeom prst="rect">
            <a:avLst/>
          </a:prstGeom>
          <a:noFill/>
          <a:ln/>
        </p:spPr>
        <p:txBody>
          <a:bodyPr wrap="none" lIns="0" tIns="0" rIns="0" bIns="0" rtlCol="0" anchor="ctr"/>
          <a:lstStyle/>
          <a:p>
            <a:pPr algn="ctr" indent="0" marL="0">
              <a:lnSpc>
                <a:spcPts val="2300"/>
              </a:lnSpc>
              <a:buNone/>
            </a:pPr>
            <a:r>
              <a:rPr lang="en-US" sz="1920" dirty="0">
                <a:solidFill>
                  <a:srgbClr val="050505"/>
                </a:solidFill>
                <a:latin typeface="思源黑体-思源黑体-Medium" pitchFamily="34" charset="0"/>
                <a:ea typeface="思源黑体-思源黑体-Medium" pitchFamily="34" charset="-122"/>
                <a:cs typeface="思源黑体-思源黑体-Medium" pitchFamily="34" charset="-120"/>
              </a:rPr>
              <a:t>4</a:t>
            </a:r>
            <a:endParaRPr lang="en-US" sz="192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38744"/>
          </a:xfrm>
          <a:prstGeom prst="rect">
            <a:avLst/>
          </a:prstGeom>
        </p:spPr>
      </p:pic>
      <p:pic>
        <p:nvPicPr>
          <p:cNvPr id="3" name="Image 1" descr="preencoded.png">    </p:cNvPr>
          <p:cNvPicPr>
            <a:picLocks noChangeAspect="1"/>
          </p:cNvPicPr>
          <p:nvPr/>
        </p:nvPicPr>
        <p:blipFill>
          <a:blip r:embed="rId2"/>
          <a:stretch>
            <a:fillRect/>
          </a:stretch>
        </p:blipFill>
        <p:spPr>
          <a:xfrm>
            <a:off x="3538728" y="3611880"/>
            <a:ext cx="7562088" cy="7562088"/>
          </a:xfrm>
          <a:prstGeom prst="rect">
            <a:avLst/>
          </a:prstGeom>
        </p:spPr>
      </p:pic>
      <p:pic>
        <p:nvPicPr>
          <p:cNvPr id="4" name="Image 2" descr="preencoded.png">    </p:cNvPr>
          <p:cNvPicPr>
            <a:picLocks noChangeAspect="1"/>
          </p:cNvPicPr>
          <p:nvPr/>
        </p:nvPicPr>
        <p:blipFill>
          <a:blip r:embed="rId3"/>
          <a:stretch>
            <a:fillRect/>
          </a:stretch>
        </p:blipFill>
        <p:spPr>
          <a:xfrm>
            <a:off x="3538728" y="3611880"/>
            <a:ext cx="7562088" cy="7562088"/>
          </a:xfrm>
          <a:prstGeom prst="rect">
            <a:avLst/>
          </a:prstGeom>
        </p:spPr>
      </p:pic>
      <p:pic>
        <p:nvPicPr>
          <p:cNvPr id="5" name="Image 3" descr="preencoded.png">    </p:cNvPr>
          <p:cNvPicPr>
            <a:picLocks noChangeAspect="1"/>
          </p:cNvPicPr>
          <p:nvPr/>
        </p:nvPicPr>
        <p:blipFill>
          <a:blip r:embed="rId4"/>
          <a:stretch>
            <a:fillRect/>
          </a:stretch>
        </p:blipFill>
        <p:spPr>
          <a:xfrm>
            <a:off x="3538728" y="3611880"/>
            <a:ext cx="7562088" cy="7562088"/>
          </a:xfrm>
          <a:prstGeom prst="rect">
            <a:avLst/>
          </a:prstGeom>
        </p:spPr>
      </p:pic>
      <p:sp>
        <p:nvSpPr>
          <p:cNvPr id="6" name="Text 0"/>
          <p:cNvSpPr/>
          <p:nvPr/>
        </p:nvSpPr>
        <p:spPr>
          <a:xfrm>
            <a:off x="685800" y="850392"/>
            <a:ext cx="13267944" cy="585216"/>
          </a:xfrm>
          <a:prstGeom prst="rect">
            <a:avLst/>
          </a:prstGeom>
          <a:noFill/>
          <a:ln/>
        </p:spPr>
        <p:txBody>
          <a:bodyPr wrap="none" lIns="0" tIns="0" rIns="0" bIns="0" rtlCol="0" anchor="ctr"/>
          <a:lstStyle/>
          <a:p>
            <a:pPr algn="l" indent="0" marL="0">
              <a:lnSpc>
                <a:spcPts val="4550"/>
              </a:lnSpc>
              <a:buNone/>
            </a:pPr>
            <a:r>
              <a:rPr lang="en-US" sz="3640" dirty="0">
                <a:solidFill>
                  <a:srgbClr val="77D8F2"/>
                </a:solidFill>
                <a:latin typeface="AlibabaPuHuiTi-Alibaba-PuHuiTi" pitchFamily="34" charset="0"/>
                <a:ea typeface="AlibabaPuHuiTi-Alibaba-PuHuiTi" pitchFamily="34" charset="-122"/>
                <a:cs typeface="AlibabaPuHuiTi-Alibaba-PuHuiTi" pitchFamily="34" charset="-120"/>
              </a:rPr>
              <a:t>Challenges Faced</a:t>
            </a:r>
            <a:endParaRPr lang="en-US" sz="3640" dirty="0"/>
          </a:p>
        </p:txBody>
      </p:sp>
      <p:sp>
        <p:nvSpPr>
          <p:cNvPr id="7" name="Text 1"/>
          <p:cNvSpPr/>
          <p:nvPr/>
        </p:nvSpPr>
        <p:spPr>
          <a:xfrm>
            <a:off x="777240" y="2980944"/>
            <a:ext cx="4059936" cy="292608"/>
          </a:xfrm>
          <a:prstGeom prst="rect">
            <a:avLst/>
          </a:prstGeom>
          <a:noFill/>
          <a:ln/>
        </p:spPr>
        <p:txBody>
          <a:bodyPr wrap="none" lIns="0" tIns="0" rIns="0" bIns="0" rtlCol="0" anchor="ctr"/>
          <a:lstStyle/>
          <a:p>
            <a:pPr algn="ctr" indent="0" marL="0">
              <a:lnSpc>
                <a:spcPts val="2270"/>
              </a:lnSpc>
              <a:buNone/>
            </a:pPr>
            <a:r>
              <a:rPr lang="en-US" sz="1820" dirty="0">
                <a:solidFill>
                  <a:srgbClr val="DBDBDB"/>
                </a:solidFill>
                <a:latin typeface="AlibabaPuHuiTi-Alibaba-PuHuiTi" pitchFamily="34" charset="0"/>
                <a:ea typeface="AlibabaPuHuiTi-Alibaba-PuHuiTi" pitchFamily="34" charset="-122"/>
                <a:cs typeface="AlibabaPuHuiTi-Alibaba-PuHuiTi" pitchFamily="34" charset="-120"/>
              </a:rPr>
              <a:t>Environmental Variability</a:t>
            </a:r>
            <a:endParaRPr lang="en-US" sz="1820" dirty="0"/>
          </a:p>
        </p:txBody>
      </p:sp>
      <p:sp>
        <p:nvSpPr>
          <p:cNvPr id="8" name="Text 2"/>
          <p:cNvSpPr/>
          <p:nvPr/>
        </p:nvSpPr>
        <p:spPr>
          <a:xfrm>
            <a:off x="777240" y="3474720"/>
            <a:ext cx="4059936" cy="694944"/>
          </a:xfrm>
          <a:prstGeom prst="rect">
            <a:avLst/>
          </a:prstGeom>
          <a:noFill/>
          <a:ln/>
        </p:spPr>
        <p:txBody>
          <a:bodyPr wrap="square" lIns="0" tIns="0" rIns="0" bIns="0" rtlCol="0" anchor="ctr"/>
          <a:lstStyle/>
          <a:p>
            <a:pPr algn="ctr" indent="0" marL="0">
              <a:lnSpc>
                <a:spcPts val="1820"/>
              </a:lnSpc>
              <a:buNone/>
            </a:pPr>
            <a:r>
              <a:rPr lang="en-US" sz="1450" dirty="0">
                <a:solidFill>
                  <a:srgbClr val="DBDBDB"/>
                </a:solidFill>
                <a:latin typeface="思源黑体-思源黑体-Medium" pitchFamily="34" charset="0"/>
                <a:ea typeface="思源黑体-思源黑体-Medium" pitchFamily="34" charset="-122"/>
                <a:cs typeface="思源黑体-思源黑体-Medium" pitchFamily="34" charset="-120"/>
              </a:rPr>
              <a:t>Variations in lighting and background can significantly affect gesture recognition accuracy, necessitating adaptive solutions.</a:t>
            </a:r>
            <a:endParaRPr lang="en-US" sz="1450" dirty="0"/>
          </a:p>
        </p:txBody>
      </p:sp>
      <p:sp>
        <p:nvSpPr>
          <p:cNvPr id="9" name="Text 3"/>
          <p:cNvSpPr/>
          <p:nvPr/>
        </p:nvSpPr>
        <p:spPr>
          <a:xfrm>
            <a:off x="5294376" y="1847088"/>
            <a:ext cx="4059936" cy="292608"/>
          </a:xfrm>
          <a:prstGeom prst="rect">
            <a:avLst/>
          </a:prstGeom>
          <a:noFill/>
          <a:ln/>
        </p:spPr>
        <p:txBody>
          <a:bodyPr wrap="none" lIns="0" tIns="0" rIns="0" bIns="0" rtlCol="0" anchor="ctr"/>
          <a:lstStyle/>
          <a:p>
            <a:pPr algn="ctr" indent="0" marL="0">
              <a:lnSpc>
                <a:spcPts val="2270"/>
              </a:lnSpc>
              <a:buNone/>
            </a:pPr>
            <a:r>
              <a:rPr lang="en-US" sz="1820" dirty="0">
                <a:solidFill>
                  <a:srgbClr val="DBDBDB"/>
                </a:solidFill>
                <a:latin typeface="AlibabaPuHuiTi-Alibaba-PuHuiTi" pitchFamily="34" charset="0"/>
                <a:ea typeface="AlibabaPuHuiTi-Alibaba-PuHuiTi" pitchFamily="34" charset="-122"/>
                <a:cs typeface="AlibabaPuHuiTi-Alibaba-PuHuiTi" pitchFamily="34" charset="-120"/>
              </a:rPr>
              <a:t>User Variability</a:t>
            </a:r>
            <a:endParaRPr lang="en-US" sz="1820" dirty="0"/>
          </a:p>
        </p:txBody>
      </p:sp>
      <p:sp>
        <p:nvSpPr>
          <p:cNvPr id="10" name="Text 4"/>
          <p:cNvSpPr/>
          <p:nvPr/>
        </p:nvSpPr>
        <p:spPr>
          <a:xfrm>
            <a:off x="5294376" y="2340864"/>
            <a:ext cx="4059936" cy="694944"/>
          </a:xfrm>
          <a:prstGeom prst="rect">
            <a:avLst/>
          </a:prstGeom>
          <a:noFill/>
          <a:ln/>
        </p:spPr>
        <p:txBody>
          <a:bodyPr wrap="square" lIns="0" tIns="0" rIns="0" bIns="0" rtlCol="0" anchor="ctr"/>
          <a:lstStyle/>
          <a:p>
            <a:pPr algn="ctr" indent="0" marL="0">
              <a:lnSpc>
                <a:spcPts val="1820"/>
              </a:lnSpc>
              <a:buNone/>
            </a:pPr>
            <a:r>
              <a:rPr lang="en-US" sz="1450" dirty="0">
                <a:solidFill>
                  <a:srgbClr val="DBDBDB"/>
                </a:solidFill>
                <a:latin typeface="思源黑体-思源黑体-Medium" pitchFamily="34" charset="0"/>
                <a:ea typeface="思源黑体-思源黑体-Medium" pitchFamily="34" charset="-122"/>
                <a:cs typeface="思源黑体-思源黑体-Medium" pitchFamily="34" charset="-120"/>
              </a:rPr>
              <a:t>Different users may have varying hand sizes and styles of gestures, which can complicate uniform gesture recognition.</a:t>
            </a:r>
            <a:endParaRPr lang="en-US" sz="1450" dirty="0"/>
          </a:p>
        </p:txBody>
      </p:sp>
      <p:sp>
        <p:nvSpPr>
          <p:cNvPr id="11" name="Text 5"/>
          <p:cNvSpPr/>
          <p:nvPr/>
        </p:nvSpPr>
        <p:spPr>
          <a:xfrm>
            <a:off x="4791456" y="5815584"/>
            <a:ext cx="137160" cy="329184"/>
          </a:xfrm>
          <a:prstGeom prst="rect">
            <a:avLst/>
          </a:prstGeom>
          <a:noFill/>
          <a:ln/>
        </p:spPr>
        <p:txBody>
          <a:bodyPr wrap="none" lIns="0" tIns="0" rIns="0" bIns="0" rtlCol="0" anchor="ctr"/>
          <a:lstStyle/>
          <a:p>
            <a:pPr algn="l" indent="0" marL="0">
              <a:lnSpc>
                <a:spcPts val="2180"/>
              </a:lnSpc>
              <a:buNone/>
            </a:pPr>
            <a:r>
              <a:rPr lang="en-US" sz="1820" dirty="0">
                <a:solidFill>
                  <a:srgbClr val="050505"/>
                </a:solidFill>
                <a:latin typeface="思源黑体-思源黑体-Medium" pitchFamily="34" charset="0"/>
                <a:ea typeface="思源黑体-思源黑体-Medium" pitchFamily="34" charset="-122"/>
                <a:cs typeface="思源黑体-思源黑体-Medium" pitchFamily="34" charset="-120"/>
              </a:rPr>
              <a:t>1</a:t>
            </a:r>
            <a:endParaRPr lang="en-US" sz="1820" dirty="0"/>
          </a:p>
        </p:txBody>
      </p:sp>
      <p:sp>
        <p:nvSpPr>
          <p:cNvPr id="12" name="Text 6"/>
          <p:cNvSpPr/>
          <p:nvPr/>
        </p:nvSpPr>
        <p:spPr>
          <a:xfrm>
            <a:off x="7251192" y="4398264"/>
            <a:ext cx="137160" cy="329184"/>
          </a:xfrm>
          <a:prstGeom prst="rect">
            <a:avLst/>
          </a:prstGeom>
          <a:noFill/>
          <a:ln/>
        </p:spPr>
        <p:txBody>
          <a:bodyPr wrap="none" lIns="0" tIns="0" rIns="0" bIns="0" rtlCol="0" anchor="ctr"/>
          <a:lstStyle/>
          <a:p>
            <a:pPr algn="l" indent="0" marL="0">
              <a:lnSpc>
                <a:spcPts val="2180"/>
              </a:lnSpc>
              <a:buNone/>
            </a:pPr>
            <a:r>
              <a:rPr lang="en-US" sz="1820" dirty="0">
                <a:solidFill>
                  <a:srgbClr val="050505"/>
                </a:solidFill>
                <a:latin typeface="思源黑体-思源黑体-Medium" pitchFamily="34" charset="0"/>
                <a:ea typeface="思源黑体-思源黑体-Medium" pitchFamily="34" charset="-122"/>
                <a:cs typeface="思源黑体-思源黑体-Medium" pitchFamily="34" charset="-120"/>
              </a:rPr>
              <a:t>2</a:t>
            </a:r>
            <a:endParaRPr lang="en-US" sz="1820" dirty="0"/>
          </a:p>
        </p:txBody>
      </p:sp>
      <p:sp>
        <p:nvSpPr>
          <p:cNvPr id="13" name="Text 7"/>
          <p:cNvSpPr/>
          <p:nvPr/>
        </p:nvSpPr>
        <p:spPr>
          <a:xfrm>
            <a:off x="9811512" y="2743200"/>
            <a:ext cx="4059936" cy="292608"/>
          </a:xfrm>
          <a:prstGeom prst="rect">
            <a:avLst/>
          </a:prstGeom>
          <a:noFill/>
          <a:ln/>
        </p:spPr>
        <p:txBody>
          <a:bodyPr wrap="none" lIns="0" tIns="0" rIns="0" bIns="0" rtlCol="0" anchor="ctr"/>
          <a:lstStyle/>
          <a:p>
            <a:pPr algn="ctr" indent="0" marL="0">
              <a:lnSpc>
                <a:spcPts val="2270"/>
              </a:lnSpc>
              <a:buNone/>
            </a:pPr>
            <a:r>
              <a:rPr lang="en-US" sz="1820" dirty="0">
                <a:solidFill>
                  <a:srgbClr val="DBDBDB"/>
                </a:solidFill>
                <a:latin typeface="AlibabaPuHuiTi-Alibaba-PuHuiTi" pitchFamily="34" charset="0"/>
                <a:ea typeface="AlibabaPuHuiTi-Alibaba-PuHuiTi" pitchFamily="34" charset="-122"/>
                <a:cs typeface="AlibabaPuHuiTi-Alibaba-PuHuiTi" pitchFamily="34" charset="-120"/>
              </a:rPr>
              <a:t>Latency Issues</a:t>
            </a:r>
            <a:endParaRPr lang="en-US" sz="1820" dirty="0"/>
          </a:p>
        </p:txBody>
      </p:sp>
      <p:sp>
        <p:nvSpPr>
          <p:cNvPr id="14" name="Text 8"/>
          <p:cNvSpPr/>
          <p:nvPr/>
        </p:nvSpPr>
        <p:spPr>
          <a:xfrm>
            <a:off x="9811512" y="3246120"/>
            <a:ext cx="4059936" cy="932688"/>
          </a:xfrm>
          <a:prstGeom prst="rect">
            <a:avLst/>
          </a:prstGeom>
          <a:noFill/>
          <a:ln/>
        </p:spPr>
        <p:txBody>
          <a:bodyPr wrap="square" lIns="0" tIns="0" rIns="0" bIns="0" rtlCol="0" anchor="ctr"/>
          <a:lstStyle/>
          <a:p>
            <a:pPr algn="ctr" indent="0" marL="0">
              <a:lnSpc>
                <a:spcPts val="1820"/>
              </a:lnSpc>
              <a:buNone/>
            </a:pPr>
            <a:r>
              <a:rPr lang="en-US" sz="1450" dirty="0">
                <a:solidFill>
                  <a:srgbClr val="DBDBDB"/>
                </a:solidFill>
                <a:latin typeface="思源黑体-思源黑体-Medium" pitchFamily="34" charset="0"/>
                <a:ea typeface="思源黑体-思源黑体-Medium" pitchFamily="34" charset="-122"/>
                <a:cs typeface="思源黑体-思源黑体-Medium" pitchFamily="34" charset="-120"/>
              </a:rPr>
              <a:t>Ensuring real-time response to gestures while processing video feed is critical, as any noticeable delay can disrupt user experience.</a:t>
            </a:r>
            <a:endParaRPr lang="en-US" sz="1450" dirty="0"/>
          </a:p>
        </p:txBody>
      </p:sp>
      <p:sp>
        <p:nvSpPr>
          <p:cNvPr id="15" name="Text 9"/>
          <p:cNvSpPr/>
          <p:nvPr/>
        </p:nvSpPr>
        <p:spPr>
          <a:xfrm>
            <a:off x="9710928" y="5815584"/>
            <a:ext cx="137160" cy="329184"/>
          </a:xfrm>
          <a:prstGeom prst="rect">
            <a:avLst/>
          </a:prstGeom>
          <a:noFill/>
          <a:ln/>
        </p:spPr>
        <p:txBody>
          <a:bodyPr wrap="none" lIns="0" tIns="0" rIns="0" bIns="0" rtlCol="0" anchor="ctr"/>
          <a:lstStyle/>
          <a:p>
            <a:pPr algn="l" indent="0" marL="0">
              <a:lnSpc>
                <a:spcPts val="2180"/>
              </a:lnSpc>
              <a:buNone/>
            </a:pPr>
            <a:r>
              <a:rPr lang="en-US" sz="1820" dirty="0">
                <a:solidFill>
                  <a:srgbClr val="050505"/>
                </a:solidFill>
                <a:latin typeface="思源黑体-思源黑体-Medium" pitchFamily="34" charset="0"/>
                <a:ea typeface="思源黑体-思源黑体-Medium" pitchFamily="34" charset="-122"/>
                <a:cs typeface="思源黑体-思源黑体-Medium" pitchFamily="34" charset="-120"/>
              </a:rPr>
              <a:t>3</a:t>
            </a:r>
            <a:endParaRPr lang="en-US" sz="182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38744"/>
          </a:xfrm>
          <a:prstGeom prst="rect">
            <a:avLst/>
          </a:prstGeom>
        </p:spPr>
      </p:pic>
      <p:pic>
        <p:nvPicPr>
          <p:cNvPr id="3" name="Image 1" descr="preencoded.png">    </p:cNvPr>
          <p:cNvPicPr>
            <a:picLocks noChangeAspect="1"/>
          </p:cNvPicPr>
          <p:nvPr/>
        </p:nvPicPr>
        <p:blipFill>
          <a:blip r:embed="rId2"/>
          <a:stretch>
            <a:fillRect/>
          </a:stretch>
        </p:blipFill>
        <p:spPr>
          <a:xfrm>
            <a:off x="0" y="0"/>
            <a:ext cx="14630400" cy="8238744"/>
          </a:xfrm>
          <a:prstGeom prst="rect">
            <a:avLst/>
          </a:prstGeom>
        </p:spPr>
      </p:pic>
      <p:sp>
        <p:nvSpPr>
          <p:cNvPr id="4" name="Text 0"/>
          <p:cNvSpPr/>
          <p:nvPr/>
        </p:nvSpPr>
        <p:spPr>
          <a:xfrm>
            <a:off x="685800" y="1865376"/>
            <a:ext cx="13267944" cy="612648"/>
          </a:xfrm>
          <a:prstGeom prst="rect">
            <a:avLst/>
          </a:prstGeom>
          <a:noFill/>
          <a:ln/>
        </p:spPr>
        <p:txBody>
          <a:bodyPr wrap="none" lIns="0" tIns="0" rIns="0" bIns="0" rtlCol="0" anchor="ctr"/>
          <a:lstStyle/>
          <a:p>
            <a:pPr algn="l" indent="0" marL="0">
              <a:lnSpc>
                <a:spcPts val="4800"/>
              </a:lnSpc>
              <a:buNone/>
            </a:pPr>
            <a:r>
              <a:rPr lang="en-US" sz="3840" dirty="0">
                <a:solidFill>
                  <a:srgbClr val="77D8F2"/>
                </a:solidFill>
                <a:latin typeface="AlibabaPuHuiTi-Alibaba-PuHuiTi" pitchFamily="34" charset="0"/>
                <a:ea typeface="AlibabaPuHuiTi-Alibaba-PuHuiTi" pitchFamily="34" charset="-122"/>
                <a:cs typeface="AlibabaPuHuiTi-Alibaba-PuHuiTi" pitchFamily="34" charset="-120"/>
              </a:rPr>
              <a:t>Future Work on Gesture Recognition System</a:t>
            </a:r>
            <a:endParaRPr lang="en-US" sz="3840" dirty="0"/>
          </a:p>
        </p:txBody>
      </p:sp>
      <p:sp>
        <p:nvSpPr>
          <p:cNvPr id="5" name="Text 1"/>
          <p:cNvSpPr/>
          <p:nvPr/>
        </p:nvSpPr>
        <p:spPr>
          <a:xfrm>
            <a:off x="896112" y="2907792"/>
            <a:ext cx="6117336" cy="310896"/>
          </a:xfrm>
          <a:prstGeom prst="rect">
            <a:avLst/>
          </a:prstGeom>
          <a:noFill/>
          <a:ln/>
        </p:spPr>
        <p:txBody>
          <a:bodyPr wrap="none" lIns="0" tIns="0" rIns="0" bIns="0" rtlCol="0" anchor="ctr"/>
          <a:lstStyle/>
          <a:p>
            <a:pPr algn="l" indent="0" marL="0">
              <a:lnSpc>
                <a:spcPts val="2400"/>
              </a:lnSpc>
              <a:buNone/>
            </a:pPr>
            <a:r>
              <a:rPr lang="en-US" sz="1920" dirty="0">
                <a:solidFill>
                  <a:srgbClr val="DBDBDB"/>
                </a:solidFill>
                <a:latin typeface="AlibabaPuHuiTi-Alibaba-PuHuiTi" pitchFamily="34" charset="0"/>
                <a:ea typeface="AlibabaPuHuiTi-Alibaba-PuHuiTi" pitchFamily="34" charset="-122"/>
                <a:cs typeface="AlibabaPuHuiTi-Alibaba-PuHuiTi" pitchFamily="34" charset="-120"/>
              </a:rPr>
              <a:t>User Feedback Incorporation</a:t>
            </a:r>
            <a:endParaRPr lang="en-US" sz="1920" dirty="0"/>
          </a:p>
        </p:txBody>
      </p:sp>
      <p:sp>
        <p:nvSpPr>
          <p:cNvPr id="6" name="Text 2"/>
          <p:cNvSpPr/>
          <p:nvPr/>
        </p:nvSpPr>
        <p:spPr>
          <a:xfrm>
            <a:off x="896112" y="3383280"/>
            <a:ext cx="6117336" cy="731520"/>
          </a:xfrm>
          <a:prstGeom prst="rect">
            <a:avLst/>
          </a:prstGeom>
          <a:noFill/>
          <a:ln/>
        </p:spPr>
        <p:txBody>
          <a:bodyPr wrap="square" lIns="0" tIns="0" rIns="0" bIns="0" rtlCol="0" anchor="ctr"/>
          <a:lstStyle/>
          <a:p>
            <a:pPr algn="l" indent="0" marL="0">
              <a:lnSpc>
                <a:spcPts val="1920"/>
              </a:lnSpc>
              <a:buNone/>
            </a:pPr>
            <a:r>
              <a:rPr lang="en-US" sz="1530" dirty="0">
                <a:solidFill>
                  <a:srgbClr val="DBDBDB"/>
                </a:solidFill>
                <a:latin typeface="思源黑体-思源黑体-Medium" pitchFamily="34" charset="0"/>
                <a:ea typeface="思源黑体-思源黑体-Medium" pitchFamily="34" charset="-122"/>
                <a:cs typeface="思源黑体-思源黑体-Medium" pitchFamily="34" charset="-120"/>
              </a:rPr>
              <a:t>Gathering feedback from users can help identify areas for improvement in the gesture recognition system and overall user experience.</a:t>
            </a:r>
            <a:endParaRPr lang="en-US" sz="1530" dirty="0"/>
          </a:p>
        </p:txBody>
      </p:sp>
      <p:sp>
        <p:nvSpPr>
          <p:cNvPr id="7" name="Text 3"/>
          <p:cNvSpPr/>
          <p:nvPr/>
        </p:nvSpPr>
        <p:spPr>
          <a:xfrm>
            <a:off x="896112" y="4736592"/>
            <a:ext cx="6117336" cy="310896"/>
          </a:xfrm>
          <a:prstGeom prst="rect">
            <a:avLst/>
          </a:prstGeom>
          <a:noFill/>
          <a:ln/>
        </p:spPr>
        <p:txBody>
          <a:bodyPr wrap="none" lIns="0" tIns="0" rIns="0" bIns="0" rtlCol="0" anchor="ctr"/>
          <a:lstStyle/>
          <a:p>
            <a:pPr algn="l" indent="0" marL="0">
              <a:lnSpc>
                <a:spcPts val="2400"/>
              </a:lnSpc>
              <a:buNone/>
            </a:pPr>
            <a:r>
              <a:rPr lang="en-US" sz="1920" dirty="0">
                <a:solidFill>
                  <a:srgbClr val="DBDBDB"/>
                </a:solidFill>
                <a:latin typeface="AlibabaPuHuiTi-Alibaba-PuHuiTi" pitchFamily="34" charset="0"/>
                <a:ea typeface="AlibabaPuHuiTi-Alibaba-PuHuiTi" pitchFamily="34" charset="-122"/>
                <a:cs typeface="AlibabaPuHuiTi-Alibaba-PuHuiTi" pitchFamily="34" charset="-120"/>
              </a:rPr>
              <a:t>Integration with AI</a:t>
            </a:r>
            <a:endParaRPr lang="en-US" sz="1920" dirty="0"/>
          </a:p>
        </p:txBody>
      </p:sp>
      <p:sp>
        <p:nvSpPr>
          <p:cNvPr id="8" name="Text 4"/>
          <p:cNvSpPr/>
          <p:nvPr/>
        </p:nvSpPr>
        <p:spPr>
          <a:xfrm>
            <a:off x="896112" y="5212080"/>
            <a:ext cx="6117336" cy="731520"/>
          </a:xfrm>
          <a:prstGeom prst="rect">
            <a:avLst/>
          </a:prstGeom>
          <a:noFill/>
          <a:ln/>
        </p:spPr>
        <p:txBody>
          <a:bodyPr wrap="square" lIns="0" tIns="0" rIns="0" bIns="0" rtlCol="0" anchor="ctr"/>
          <a:lstStyle/>
          <a:p>
            <a:pPr algn="l" indent="0" marL="0">
              <a:lnSpc>
                <a:spcPts val="1920"/>
              </a:lnSpc>
              <a:buNone/>
            </a:pPr>
            <a:r>
              <a:rPr lang="en-US" sz="1530" dirty="0">
                <a:solidFill>
                  <a:srgbClr val="DBDBDB"/>
                </a:solidFill>
                <a:latin typeface="思源黑体-思源黑体-Medium" pitchFamily="34" charset="0"/>
                <a:ea typeface="思源黑体-思源黑体-Medium" pitchFamily="34" charset="-122"/>
                <a:cs typeface="思源黑体-思源黑体-Medium" pitchFamily="34" charset="-120"/>
              </a:rPr>
              <a:t>Incorporating machine learning algorithms can improve recognition accuracy and adaptability over time, learning from user interactions.</a:t>
            </a:r>
            <a:endParaRPr lang="en-US" sz="1530" dirty="0"/>
          </a:p>
        </p:txBody>
      </p:sp>
      <p:sp>
        <p:nvSpPr>
          <p:cNvPr id="9" name="Text 5"/>
          <p:cNvSpPr/>
          <p:nvPr/>
        </p:nvSpPr>
        <p:spPr>
          <a:xfrm>
            <a:off x="7626096" y="2907792"/>
            <a:ext cx="6117336" cy="310896"/>
          </a:xfrm>
          <a:prstGeom prst="rect">
            <a:avLst/>
          </a:prstGeom>
          <a:noFill/>
          <a:ln/>
        </p:spPr>
        <p:txBody>
          <a:bodyPr wrap="none" lIns="0" tIns="0" rIns="0" bIns="0" rtlCol="0" anchor="ctr"/>
          <a:lstStyle/>
          <a:p>
            <a:pPr algn="l" indent="0" marL="0">
              <a:lnSpc>
                <a:spcPts val="2400"/>
              </a:lnSpc>
              <a:buNone/>
            </a:pPr>
            <a:r>
              <a:rPr lang="en-US" sz="1920" dirty="0">
                <a:solidFill>
                  <a:srgbClr val="DBDBDB"/>
                </a:solidFill>
                <a:latin typeface="AlibabaPuHuiTi-Alibaba-PuHuiTi" pitchFamily="34" charset="0"/>
                <a:ea typeface="AlibabaPuHuiTi-Alibaba-PuHuiTi" pitchFamily="34" charset="-122"/>
                <a:cs typeface="AlibabaPuHuiTi-Alibaba-PuHuiTi" pitchFamily="34" charset="-120"/>
              </a:rPr>
              <a:t>Expanding Gesture Set</a:t>
            </a:r>
            <a:endParaRPr lang="en-US" sz="1920" dirty="0"/>
          </a:p>
        </p:txBody>
      </p:sp>
      <p:sp>
        <p:nvSpPr>
          <p:cNvPr id="10" name="Text 6"/>
          <p:cNvSpPr/>
          <p:nvPr/>
        </p:nvSpPr>
        <p:spPr>
          <a:xfrm>
            <a:off x="7626096" y="3383280"/>
            <a:ext cx="6117336" cy="493776"/>
          </a:xfrm>
          <a:prstGeom prst="rect">
            <a:avLst/>
          </a:prstGeom>
          <a:noFill/>
          <a:ln/>
        </p:spPr>
        <p:txBody>
          <a:bodyPr wrap="square" lIns="0" tIns="0" rIns="0" bIns="0" rtlCol="0" anchor="ctr"/>
          <a:lstStyle/>
          <a:p>
            <a:pPr algn="l" indent="0" marL="0">
              <a:lnSpc>
                <a:spcPts val="1920"/>
              </a:lnSpc>
              <a:buNone/>
            </a:pPr>
            <a:r>
              <a:rPr lang="en-US" sz="1530" dirty="0">
                <a:solidFill>
                  <a:srgbClr val="DBDBDB"/>
                </a:solidFill>
                <a:latin typeface="思源黑体-思源黑体-Medium" pitchFamily="34" charset="0"/>
                <a:ea typeface="思源黑体-思源黑体-Medium" pitchFamily="34" charset="-122"/>
                <a:cs typeface="思源黑体-思源黑体-Medium" pitchFamily="34" charset="-120"/>
              </a:rPr>
              <a:t>Adding more complex gestures and customizable user-defined gestures will broaden the system's versatility and usability.</a:t>
            </a:r>
            <a:endParaRPr lang="en-US" sz="1530" dirty="0"/>
          </a:p>
        </p:txBody>
      </p:sp>
      <p:sp>
        <p:nvSpPr>
          <p:cNvPr id="11" name="Text 7"/>
          <p:cNvSpPr/>
          <p:nvPr/>
        </p:nvSpPr>
        <p:spPr>
          <a:xfrm>
            <a:off x="7626096" y="4736592"/>
            <a:ext cx="6117336" cy="310896"/>
          </a:xfrm>
          <a:prstGeom prst="rect">
            <a:avLst/>
          </a:prstGeom>
          <a:noFill/>
          <a:ln/>
        </p:spPr>
        <p:txBody>
          <a:bodyPr wrap="none" lIns="0" tIns="0" rIns="0" bIns="0" rtlCol="0" anchor="ctr"/>
          <a:lstStyle/>
          <a:p>
            <a:pPr algn="l" indent="0" marL="0">
              <a:lnSpc>
                <a:spcPts val="2400"/>
              </a:lnSpc>
              <a:buNone/>
            </a:pPr>
            <a:r>
              <a:rPr lang="en-US" sz="1920" dirty="0">
                <a:solidFill>
                  <a:srgbClr val="DBDBDB"/>
                </a:solidFill>
                <a:latin typeface="AlibabaPuHuiTi-Alibaba-PuHuiTi" pitchFamily="34" charset="0"/>
                <a:ea typeface="AlibabaPuHuiTi-Alibaba-PuHuiTi" pitchFamily="34" charset="-122"/>
                <a:cs typeface="AlibabaPuHuiTi-Alibaba-PuHuiTi" pitchFamily="34" charset="-120"/>
              </a:rPr>
              <a:t>Mobile and Web Applications</a:t>
            </a:r>
            <a:endParaRPr lang="en-US" sz="1920" dirty="0"/>
          </a:p>
        </p:txBody>
      </p:sp>
      <p:sp>
        <p:nvSpPr>
          <p:cNvPr id="12" name="Text 8"/>
          <p:cNvSpPr/>
          <p:nvPr/>
        </p:nvSpPr>
        <p:spPr>
          <a:xfrm>
            <a:off x="7626096" y="5212080"/>
            <a:ext cx="6117336" cy="493776"/>
          </a:xfrm>
          <a:prstGeom prst="rect">
            <a:avLst/>
          </a:prstGeom>
          <a:noFill/>
          <a:ln/>
        </p:spPr>
        <p:txBody>
          <a:bodyPr wrap="square" lIns="0" tIns="0" rIns="0" bIns="0" rtlCol="0" anchor="ctr"/>
          <a:lstStyle/>
          <a:p>
            <a:pPr algn="l" indent="0" marL="0">
              <a:lnSpc>
                <a:spcPts val="1920"/>
              </a:lnSpc>
              <a:buNone/>
            </a:pPr>
            <a:r>
              <a:rPr lang="en-US" sz="1530" dirty="0">
                <a:solidFill>
                  <a:srgbClr val="DBDBDB"/>
                </a:solidFill>
                <a:latin typeface="思源黑体-思源黑体-Medium" pitchFamily="34" charset="0"/>
                <a:ea typeface="思源黑体-思源黑体-Medium" pitchFamily="34" charset="-122"/>
                <a:cs typeface="思源黑体-思源黑体-Medium" pitchFamily="34" charset="-120"/>
              </a:rPr>
              <a:t>Extending the functionality to mobile and web platforms for broader accessibility and convenience in smart home control.</a:t>
            </a:r>
            <a:endParaRPr lang="en-US" sz="153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38744"/>
          </a:xfrm>
          <a:prstGeom prst="rect">
            <a:avLst/>
          </a:prstGeom>
        </p:spPr>
      </p:pic>
      <p:pic>
        <p:nvPicPr>
          <p:cNvPr id="3" name="Image 1" descr="preencoded.png">    </p:cNvPr>
          <p:cNvPicPr>
            <a:picLocks noChangeAspect="1"/>
          </p:cNvPicPr>
          <p:nvPr/>
        </p:nvPicPr>
        <p:blipFill>
          <a:blip r:embed="rId2"/>
          <a:stretch>
            <a:fillRect/>
          </a:stretch>
        </p:blipFill>
        <p:spPr>
          <a:xfrm>
            <a:off x="0" y="0"/>
            <a:ext cx="14630400" cy="8238744"/>
          </a:xfrm>
          <a:prstGeom prst="rect">
            <a:avLst/>
          </a:prstGeom>
        </p:spPr>
      </p:pic>
      <p:pic>
        <p:nvPicPr>
          <p:cNvPr id="4" name="Image 2" descr="preencoded.png">    </p:cNvPr>
          <p:cNvPicPr>
            <a:picLocks noChangeAspect="1"/>
          </p:cNvPicPr>
          <p:nvPr/>
        </p:nvPicPr>
        <p:blipFill>
          <a:blip r:embed="rId3"/>
          <a:stretch>
            <a:fillRect/>
          </a:stretch>
        </p:blipFill>
        <p:spPr>
          <a:xfrm>
            <a:off x="685800" y="2798064"/>
            <a:ext cx="6537960" cy="2002536"/>
          </a:xfrm>
          <a:prstGeom prst="rect">
            <a:avLst/>
          </a:prstGeom>
        </p:spPr>
      </p:pic>
      <p:pic>
        <p:nvPicPr>
          <p:cNvPr id="5" name="Image 3" descr="preencoded.png">    </p:cNvPr>
          <p:cNvPicPr>
            <a:picLocks noChangeAspect="1"/>
          </p:cNvPicPr>
          <p:nvPr/>
        </p:nvPicPr>
        <p:blipFill>
          <a:blip r:embed="rId4"/>
          <a:stretch>
            <a:fillRect/>
          </a:stretch>
        </p:blipFill>
        <p:spPr>
          <a:xfrm>
            <a:off x="685800" y="5001768"/>
            <a:ext cx="6537960" cy="2002536"/>
          </a:xfrm>
          <a:prstGeom prst="rect">
            <a:avLst/>
          </a:prstGeom>
        </p:spPr>
      </p:pic>
      <p:pic>
        <p:nvPicPr>
          <p:cNvPr id="6" name="Image 4" descr="preencoded.png">    </p:cNvPr>
          <p:cNvPicPr>
            <a:picLocks noChangeAspect="1"/>
          </p:cNvPicPr>
          <p:nvPr/>
        </p:nvPicPr>
        <p:blipFill>
          <a:blip r:embed="rId5"/>
          <a:stretch>
            <a:fillRect/>
          </a:stretch>
        </p:blipFill>
        <p:spPr>
          <a:xfrm>
            <a:off x="7415784" y="2798064"/>
            <a:ext cx="6537960" cy="2002536"/>
          </a:xfrm>
          <a:prstGeom prst="rect">
            <a:avLst/>
          </a:prstGeom>
        </p:spPr>
      </p:pic>
      <p:pic>
        <p:nvPicPr>
          <p:cNvPr id="7" name="Image 5" descr="preencoded.png">    </p:cNvPr>
          <p:cNvPicPr>
            <a:picLocks noChangeAspect="1"/>
          </p:cNvPicPr>
          <p:nvPr/>
        </p:nvPicPr>
        <p:blipFill>
          <a:blip r:embed="rId6"/>
          <a:stretch>
            <a:fillRect/>
          </a:stretch>
        </p:blipFill>
        <p:spPr>
          <a:xfrm>
            <a:off x="7415784" y="5001768"/>
            <a:ext cx="6537960" cy="2002536"/>
          </a:xfrm>
          <a:prstGeom prst="rect">
            <a:avLst/>
          </a:prstGeom>
        </p:spPr>
      </p:pic>
      <p:pic>
        <p:nvPicPr>
          <p:cNvPr id="8" name="Image 6" descr="preencoded.png">    </p:cNvPr>
          <p:cNvPicPr>
            <a:picLocks noChangeAspect="1"/>
          </p:cNvPicPr>
          <p:nvPr/>
        </p:nvPicPr>
        <p:blipFill>
          <a:blip r:embed="rId7"/>
          <a:stretch>
            <a:fillRect/>
          </a:stretch>
        </p:blipFill>
        <p:spPr>
          <a:xfrm>
            <a:off x="914400" y="3611880"/>
            <a:ext cx="6089904" cy="969264"/>
          </a:xfrm>
          <a:prstGeom prst="rect">
            <a:avLst/>
          </a:prstGeom>
        </p:spPr>
      </p:pic>
      <p:pic>
        <p:nvPicPr>
          <p:cNvPr id="9" name="Image 7" descr="preencoded.png">    </p:cNvPr>
          <p:cNvPicPr>
            <a:picLocks noChangeAspect="1"/>
          </p:cNvPicPr>
          <p:nvPr/>
        </p:nvPicPr>
        <p:blipFill>
          <a:blip r:embed="rId8"/>
          <a:stretch>
            <a:fillRect/>
          </a:stretch>
        </p:blipFill>
        <p:spPr>
          <a:xfrm>
            <a:off x="914400" y="5806440"/>
            <a:ext cx="6089904" cy="969264"/>
          </a:xfrm>
          <a:prstGeom prst="rect">
            <a:avLst/>
          </a:prstGeom>
        </p:spPr>
      </p:pic>
      <p:pic>
        <p:nvPicPr>
          <p:cNvPr id="10" name="Image 8" descr="preencoded.png">    </p:cNvPr>
          <p:cNvPicPr>
            <a:picLocks noChangeAspect="1"/>
          </p:cNvPicPr>
          <p:nvPr/>
        </p:nvPicPr>
        <p:blipFill>
          <a:blip r:embed="rId9"/>
          <a:stretch>
            <a:fillRect/>
          </a:stretch>
        </p:blipFill>
        <p:spPr>
          <a:xfrm>
            <a:off x="7644384" y="3611880"/>
            <a:ext cx="6089904" cy="969264"/>
          </a:xfrm>
          <a:prstGeom prst="rect">
            <a:avLst/>
          </a:prstGeom>
        </p:spPr>
      </p:pic>
      <p:pic>
        <p:nvPicPr>
          <p:cNvPr id="11" name="Image 9" descr="preencoded.png">    </p:cNvPr>
          <p:cNvPicPr>
            <a:picLocks noChangeAspect="1"/>
          </p:cNvPicPr>
          <p:nvPr/>
        </p:nvPicPr>
        <p:blipFill>
          <a:blip r:embed="rId10"/>
          <a:stretch>
            <a:fillRect/>
          </a:stretch>
        </p:blipFill>
        <p:spPr>
          <a:xfrm>
            <a:off x="7644384" y="5806440"/>
            <a:ext cx="6089904" cy="969264"/>
          </a:xfrm>
          <a:prstGeom prst="rect">
            <a:avLst/>
          </a:prstGeom>
        </p:spPr>
      </p:pic>
      <p:pic>
        <p:nvPicPr>
          <p:cNvPr id="12" name="Image 10" descr="preencoded.png">    </p:cNvPr>
          <p:cNvPicPr>
            <a:picLocks noChangeAspect="1"/>
          </p:cNvPicPr>
          <p:nvPr/>
        </p:nvPicPr>
        <p:blipFill>
          <a:blip r:embed="rId11"/>
          <a:stretch>
            <a:fillRect/>
          </a:stretch>
        </p:blipFill>
        <p:spPr>
          <a:xfrm>
            <a:off x="896112" y="3008376"/>
            <a:ext cx="420624" cy="420624"/>
          </a:xfrm>
          <a:prstGeom prst="rect">
            <a:avLst/>
          </a:prstGeom>
        </p:spPr>
      </p:pic>
      <p:pic>
        <p:nvPicPr>
          <p:cNvPr id="13" name="Image 11" descr="preencoded.png">    </p:cNvPr>
          <p:cNvPicPr>
            <a:picLocks noChangeAspect="1"/>
          </p:cNvPicPr>
          <p:nvPr/>
        </p:nvPicPr>
        <p:blipFill>
          <a:blip r:embed="rId12"/>
          <a:stretch>
            <a:fillRect/>
          </a:stretch>
        </p:blipFill>
        <p:spPr>
          <a:xfrm>
            <a:off x="896112" y="5212080"/>
            <a:ext cx="420624" cy="420624"/>
          </a:xfrm>
          <a:prstGeom prst="rect">
            <a:avLst/>
          </a:prstGeom>
        </p:spPr>
      </p:pic>
      <p:pic>
        <p:nvPicPr>
          <p:cNvPr id="14" name="Image 12" descr="preencoded.png">    </p:cNvPr>
          <p:cNvPicPr>
            <a:picLocks noChangeAspect="1"/>
          </p:cNvPicPr>
          <p:nvPr/>
        </p:nvPicPr>
        <p:blipFill>
          <a:blip r:embed="rId13"/>
          <a:stretch>
            <a:fillRect/>
          </a:stretch>
        </p:blipFill>
        <p:spPr>
          <a:xfrm>
            <a:off x="7626096" y="3008376"/>
            <a:ext cx="420624" cy="420624"/>
          </a:xfrm>
          <a:prstGeom prst="rect">
            <a:avLst/>
          </a:prstGeom>
        </p:spPr>
      </p:pic>
      <p:pic>
        <p:nvPicPr>
          <p:cNvPr id="15" name="Image 13" descr="preencoded.png">    </p:cNvPr>
          <p:cNvPicPr>
            <a:picLocks noChangeAspect="1"/>
          </p:cNvPicPr>
          <p:nvPr/>
        </p:nvPicPr>
        <p:blipFill>
          <a:blip r:embed="rId14"/>
          <a:stretch>
            <a:fillRect/>
          </a:stretch>
        </p:blipFill>
        <p:spPr>
          <a:xfrm>
            <a:off x="7626096" y="5212080"/>
            <a:ext cx="420624" cy="420624"/>
          </a:xfrm>
          <a:prstGeom prst="rect">
            <a:avLst/>
          </a:prstGeom>
        </p:spPr>
      </p:pic>
      <p:sp>
        <p:nvSpPr>
          <p:cNvPr id="16" name="Text 0"/>
          <p:cNvSpPr/>
          <p:nvPr/>
        </p:nvSpPr>
        <p:spPr>
          <a:xfrm>
            <a:off x="685800" y="1024128"/>
            <a:ext cx="13267944" cy="612648"/>
          </a:xfrm>
          <a:prstGeom prst="rect">
            <a:avLst/>
          </a:prstGeom>
          <a:noFill/>
          <a:ln/>
        </p:spPr>
        <p:txBody>
          <a:bodyPr wrap="none" lIns="0" tIns="0" rIns="0" bIns="0" rtlCol="0" anchor="ctr"/>
          <a:lstStyle/>
          <a:p>
            <a:pPr algn="l" indent="0" marL="0">
              <a:lnSpc>
                <a:spcPts val="4800"/>
              </a:lnSpc>
              <a:buNone/>
            </a:pPr>
            <a:r>
              <a:rPr lang="en-US" sz="3840" dirty="0">
                <a:solidFill>
                  <a:srgbClr val="77D8F2"/>
                </a:solidFill>
                <a:latin typeface="AlibabaPuHuiTi-Alibaba-PuHuiTi" pitchFamily="34" charset="0"/>
                <a:ea typeface="AlibabaPuHuiTi-Alibaba-PuHuiTi" pitchFamily="34" charset="-122"/>
                <a:cs typeface="AlibabaPuHuiTi-Alibaba-PuHuiTi" pitchFamily="34" charset="-120"/>
              </a:rPr>
              <a:t>Conclusion of the Project</a:t>
            </a:r>
            <a:endParaRPr lang="en-US" sz="3840" dirty="0"/>
          </a:p>
        </p:txBody>
      </p:sp>
      <p:sp>
        <p:nvSpPr>
          <p:cNvPr id="17" name="Text 1"/>
          <p:cNvSpPr/>
          <p:nvPr/>
        </p:nvSpPr>
        <p:spPr>
          <a:xfrm>
            <a:off x="685800" y="1847088"/>
            <a:ext cx="13267944" cy="731520"/>
          </a:xfrm>
          <a:prstGeom prst="rect">
            <a:avLst/>
          </a:prstGeom>
          <a:noFill/>
          <a:ln/>
        </p:spPr>
        <p:txBody>
          <a:bodyPr wrap="square" lIns="0" tIns="0" rIns="0" bIns="0" rtlCol="0" anchor="ctr"/>
          <a:lstStyle/>
          <a:p>
            <a:pPr algn="l" indent="0" marL="0">
              <a:lnSpc>
                <a:spcPts val="1920"/>
              </a:lnSpc>
              <a:buNone/>
            </a:pPr>
            <a:r>
              <a:rPr lang="en-US" sz="1530" dirty="0">
                <a:solidFill>
                  <a:srgbClr val="DBDBDB"/>
                </a:solidFill>
                <a:latin typeface="思源黑体-思源黑体-Medium" pitchFamily="34" charset="0"/>
                <a:ea typeface="思源黑体-思源黑体-Medium" pitchFamily="34" charset="-122"/>
                <a:cs typeface="思源黑体-思源黑体-Medium" pitchFamily="34" charset="-120"/>
              </a:rPr>
              <a:t>This project demonstrates how computer vision and automation converge through the use of hand gestures, utilizing diverse Python libraries to improve user interaction with technology. The results suggest a bright future for gesture-based control systems, which could lead to greater accessibility and groundbreaking innovations in user interface design for daily technology.</a:t>
            </a:r>
            <a:endParaRPr lang="en-US" sz="1530" dirty="0"/>
          </a:p>
        </p:txBody>
      </p:sp>
      <p:sp>
        <p:nvSpPr>
          <p:cNvPr id="18" name="Text 2"/>
          <p:cNvSpPr/>
          <p:nvPr/>
        </p:nvSpPr>
        <p:spPr>
          <a:xfrm>
            <a:off x="1033272" y="3044952"/>
            <a:ext cx="146304" cy="365760"/>
          </a:xfrm>
          <a:prstGeom prst="rect">
            <a:avLst/>
          </a:prstGeom>
          <a:noFill/>
          <a:ln/>
        </p:spPr>
        <p:txBody>
          <a:bodyPr wrap="none" lIns="0" tIns="0" rIns="0" bIns="0" rtlCol="0" anchor="ctr"/>
          <a:lstStyle/>
          <a:p>
            <a:pPr algn="l" indent="0" marL="0">
              <a:lnSpc>
                <a:spcPts val="2300"/>
              </a:lnSpc>
              <a:buNone/>
            </a:pPr>
            <a:r>
              <a:rPr lang="en-US" sz="1920" dirty="0">
                <a:solidFill>
                  <a:srgbClr val="050505"/>
                </a:solidFill>
                <a:latin typeface="思源黑体-思源黑体-Medium" pitchFamily="34" charset="0"/>
                <a:ea typeface="思源黑体-思源黑体-Medium" pitchFamily="34" charset="-122"/>
                <a:cs typeface="思源黑体-思源黑体-Medium" pitchFamily="34" charset="-120"/>
              </a:rPr>
              <a:t>1</a:t>
            </a:r>
            <a:endParaRPr lang="en-US" sz="1920" dirty="0"/>
          </a:p>
        </p:txBody>
      </p:sp>
      <p:sp>
        <p:nvSpPr>
          <p:cNvPr id="19" name="Text 3"/>
          <p:cNvSpPr/>
          <p:nvPr/>
        </p:nvSpPr>
        <p:spPr>
          <a:xfrm>
            <a:off x="914400" y="3611880"/>
            <a:ext cx="6089904" cy="310896"/>
          </a:xfrm>
          <a:prstGeom prst="rect">
            <a:avLst/>
          </a:prstGeom>
          <a:noFill/>
          <a:ln/>
        </p:spPr>
        <p:txBody>
          <a:bodyPr wrap="none" lIns="0" tIns="0" rIns="0" bIns="0" rtlCol="0" anchor="ctr"/>
          <a:lstStyle/>
          <a:p>
            <a:pPr algn="l" indent="0" marL="0">
              <a:lnSpc>
                <a:spcPts val="2400"/>
              </a:lnSpc>
              <a:buNone/>
            </a:pPr>
            <a:r>
              <a:rPr lang="en-US" sz="1920" dirty="0">
                <a:solidFill>
                  <a:srgbClr val="DBDBDB"/>
                </a:solidFill>
                <a:latin typeface="AlibabaPuHuiTi-Alibaba-PuHuiTi" pitchFamily="34" charset="0"/>
                <a:ea typeface="AlibabaPuHuiTi-Alibaba-PuHuiTi" pitchFamily="34" charset="-122"/>
                <a:cs typeface="AlibabaPuHuiTi-Alibaba-PuHuiTi" pitchFamily="34" charset="-120"/>
              </a:rPr>
              <a:t>Project Overview</a:t>
            </a:r>
            <a:endParaRPr lang="en-US" sz="1920" dirty="0"/>
          </a:p>
        </p:txBody>
      </p:sp>
      <p:sp>
        <p:nvSpPr>
          <p:cNvPr id="20" name="Text 4"/>
          <p:cNvSpPr/>
          <p:nvPr/>
        </p:nvSpPr>
        <p:spPr>
          <a:xfrm>
            <a:off x="914400" y="4087368"/>
            <a:ext cx="6089904" cy="493776"/>
          </a:xfrm>
          <a:prstGeom prst="rect">
            <a:avLst/>
          </a:prstGeom>
          <a:noFill/>
          <a:ln/>
        </p:spPr>
        <p:txBody>
          <a:bodyPr wrap="square" lIns="0" tIns="0" rIns="0" bIns="0" rtlCol="0" anchor="ctr"/>
          <a:lstStyle/>
          <a:p>
            <a:pPr algn="l" indent="0" marL="0">
              <a:lnSpc>
                <a:spcPts val="1920"/>
              </a:lnSpc>
              <a:buNone/>
            </a:pPr>
            <a:r>
              <a:rPr lang="en-US" sz="1530" dirty="0">
                <a:solidFill>
                  <a:srgbClr val="DBDBDB"/>
                </a:solidFill>
                <a:latin typeface="思源黑体-思源黑体-Medium" pitchFamily="34" charset="0"/>
                <a:ea typeface="思源黑体-思源黑体-Medium" pitchFamily="34" charset="-122"/>
                <a:cs typeface="思源黑体-思源黑体-Medium" pitchFamily="34" charset="-120"/>
              </a:rPr>
              <a:t>This project showcases the intersection of computer vision and automation through hand gestures.</a:t>
            </a:r>
            <a:endParaRPr lang="en-US" sz="1530" dirty="0"/>
          </a:p>
        </p:txBody>
      </p:sp>
      <p:sp>
        <p:nvSpPr>
          <p:cNvPr id="21" name="Text 5"/>
          <p:cNvSpPr/>
          <p:nvPr/>
        </p:nvSpPr>
        <p:spPr>
          <a:xfrm>
            <a:off x="1033272" y="5239512"/>
            <a:ext cx="146304" cy="365760"/>
          </a:xfrm>
          <a:prstGeom prst="rect">
            <a:avLst/>
          </a:prstGeom>
          <a:noFill/>
          <a:ln/>
        </p:spPr>
        <p:txBody>
          <a:bodyPr wrap="none" lIns="0" tIns="0" rIns="0" bIns="0" rtlCol="0" anchor="ctr"/>
          <a:lstStyle/>
          <a:p>
            <a:pPr algn="l" indent="0" marL="0">
              <a:lnSpc>
                <a:spcPts val="2300"/>
              </a:lnSpc>
              <a:buNone/>
            </a:pPr>
            <a:r>
              <a:rPr lang="en-US" sz="1920" dirty="0">
                <a:solidFill>
                  <a:srgbClr val="050505"/>
                </a:solidFill>
                <a:latin typeface="思源黑体-思源黑体-Medium" pitchFamily="34" charset="0"/>
                <a:ea typeface="思源黑体-思源黑体-Medium" pitchFamily="34" charset="-122"/>
                <a:cs typeface="思源黑体-思源黑体-Medium" pitchFamily="34" charset="-120"/>
              </a:rPr>
              <a:t>3</a:t>
            </a:r>
            <a:endParaRPr lang="en-US" sz="1920" dirty="0"/>
          </a:p>
        </p:txBody>
      </p:sp>
      <p:sp>
        <p:nvSpPr>
          <p:cNvPr id="22" name="Text 6"/>
          <p:cNvSpPr/>
          <p:nvPr/>
        </p:nvSpPr>
        <p:spPr>
          <a:xfrm>
            <a:off x="914400" y="5806440"/>
            <a:ext cx="6089904" cy="310896"/>
          </a:xfrm>
          <a:prstGeom prst="rect">
            <a:avLst/>
          </a:prstGeom>
          <a:noFill/>
          <a:ln/>
        </p:spPr>
        <p:txBody>
          <a:bodyPr wrap="none" lIns="0" tIns="0" rIns="0" bIns="0" rtlCol="0" anchor="ctr"/>
          <a:lstStyle/>
          <a:p>
            <a:pPr algn="l" indent="0" marL="0">
              <a:lnSpc>
                <a:spcPts val="2400"/>
              </a:lnSpc>
              <a:buNone/>
            </a:pPr>
            <a:r>
              <a:rPr lang="en-US" sz="1920" dirty="0">
                <a:solidFill>
                  <a:srgbClr val="DBDBDB"/>
                </a:solidFill>
                <a:latin typeface="AlibabaPuHuiTi-Alibaba-PuHuiTi" pitchFamily="34" charset="0"/>
                <a:ea typeface="AlibabaPuHuiTi-Alibaba-PuHuiTi" pitchFamily="34" charset="-122"/>
                <a:cs typeface="AlibabaPuHuiTi-Alibaba-PuHuiTi" pitchFamily="34" charset="-120"/>
              </a:rPr>
              <a:t>Future Prospects</a:t>
            </a:r>
            <a:endParaRPr lang="en-US" sz="1920" dirty="0"/>
          </a:p>
        </p:txBody>
      </p:sp>
      <p:sp>
        <p:nvSpPr>
          <p:cNvPr id="23" name="Text 7"/>
          <p:cNvSpPr/>
          <p:nvPr/>
        </p:nvSpPr>
        <p:spPr>
          <a:xfrm>
            <a:off x="914400" y="6291072"/>
            <a:ext cx="6089904" cy="493776"/>
          </a:xfrm>
          <a:prstGeom prst="rect">
            <a:avLst/>
          </a:prstGeom>
          <a:noFill/>
          <a:ln/>
        </p:spPr>
        <p:txBody>
          <a:bodyPr wrap="square" lIns="0" tIns="0" rIns="0" bIns="0" rtlCol="0" anchor="ctr"/>
          <a:lstStyle/>
          <a:p>
            <a:pPr algn="l" indent="0" marL="0">
              <a:lnSpc>
                <a:spcPts val="1920"/>
              </a:lnSpc>
              <a:buNone/>
            </a:pPr>
            <a:r>
              <a:rPr lang="en-US" sz="1530" dirty="0">
                <a:solidFill>
                  <a:srgbClr val="DBDBDB"/>
                </a:solidFill>
                <a:latin typeface="思源黑体-思源黑体-Medium" pitchFamily="34" charset="0"/>
                <a:ea typeface="思源黑体-思源黑体-Medium" pitchFamily="34" charset="-122"/>
                <a:cs typeface="思源黑体-思源黑体-Medium" pitchFamily="34" charset="-120"/>
              </a:rPr>
              <a:t>The findings indicate a promising future for gesture-based control systems.</a:t>
            </a:r>
            <a:endParaRPr lang="en-US" sz="1530" dirty="0"/>
          </a:p>
        </p:txBody>
      </p:sp>
      <p:sp>
        <p:nvSpPr>
          <p:cNvPr id="24" name="Text 8"/>
          <p:cNvSpPr/>
          <p:nvPr/>
        </p:nvSpPr>
        <p:spPr>
          <a:xfrm>
            <a:off x="7763256" y="3044952"/>
            <a:ext cx="146304" cy="365760"/>
          </a:xfrm>
          <a:prstGeom prst="rect">
            <a:avLst/>
          </a:prstGeom>
          <a:noFill/>
          <a:ln/>
        </p:spPr>
        <p:txBody>
          <a:bodyPr wrap="none" lIns="0" tIns="0" rIns="0" bIns="0" rtlCol="0" anchor="ctr"/>
          <a:lstStyle/>
          <a:p>
            <a:pPr algn="l" indent="0" marL="0">
              <a:lnSpc>
                <a:spcPts val="2300"/>
              </a:lnSpc>
              <a:buNone/>
            </a:pPr>
            <a:r>
              <a:rPr lang="en-US" sz="1920" dirty="0">
                <a:solidFill>
                  <a:srgbClr val="050505"/>
                </a:solidFill>
                <a:latin typeface="思源黑体-思源黑体-Medium" pitchFamily="34" charset="0"/>
                <a:ea typeface="思源黑体-思源黑体-Medium" pitchFamily="34" charset="-122"/>
                <a:cs typeface="思源黑体-思源黑体-Medium" pitchFamily="34" charset="-120"/>
              </a:rPr>
              <a:t>2</a:t>
            </a:r>
            <a:endParaRPr lang="en-US" sz="1920" dirty="0"/>
          </a:p>
        </p:txBody>
      </p:sp>
      <p:sp>
        <p:nvSpPr>
          <p:cNvPr id="25" name="Text 9"/>
          <p:cNvSpPr/>
          <p:nvPr/>
        </p:nvSpPr>
        <p:spPr>
          <a:xfrm>
            <a:off x="7644384" y="3611880"/>
            <a:ext cx="6089904" cy="310896"/>
          </a:xfrm>
          <a:prstGeom prst="rect">
            <a:avLst/>
          </a:prstGeom>
          <a:noFill/>
          <a:ln/>
        </p:spPr>
        <p:txBody>
          <a:bodyPr wrap="none" lIns="0" tIns="0" rIns="0" bIns="0" rtlCol="0" anchor="ctr"/>
          <a:lstStyle/>
          <a:p>
            <a:pPr algn="l" indent="0" marL="0">
              <a:lnSpc>
                <a:spcPts val="2400"/>
              </a:lnSpc>
              <a:buNone/>
            </a:pPr>
            <a:r>
              <a:rPr lang="en-US" sz="1920" dirty="0">
                <a:solidFill>
                  <a:srgbClr val="DBDBDB"/>
                </a:solidFill>
                <a:latin typeface="AlibabaPuHuiTi-Alibaba-PuHuiTi" pitchFamily="34" charset="0"/>
                <a:ea typeface="AlibabaPuHuiTi-Alibaba-PuHuiTi" pitchFamily="34" charset="-122"/>
                <a:cs typeface="AlibabaPuHuiTi-Alibaba-PuHuiTi" pitchFamily="34" charset="-120"/>
              </a:rPr>
              <a:t>Technological Tools</a:t>
            </a:r>
            <a:endParaRPr lang="en-US" sz="1920" dirty="0"/>
          </a:p>
        </p:txBody>
      </p:sp>
      <p:sp>
        <p:nvSpPr>
          <p:cNvPr id="26" name="Text 10"/>
          <p:cNvSpPr/>
          <p:nvPr/>
        </p:nvSpPr>
        <p:spPr>
          <a:xfrm>
            <a:off x="7644384" y="4087368"/>
            <a:ext cx="6089904" cy="493776"/>
          </a:xfrm>
          <a:prstGeom prst="rect">
            <a:avLst/>
          </a:prstGeom>
          <a:noFill/>
          <a:ln/>
        </p:spPr>
        <p:txBody>
          <a:bodyPr wrap="square" lIns="0" tIns="0" rIns="0" bIns="0" rtlCol="0" anchor="ctr"/>
          <a:lstStyle/>
          <a:p>
            <a:pPr algn="l" indent="0" marL="0">
              <a:lnSpc>
                <a:spcPts val="1920"/>
              </a:lnSpc>
              <a:buNone/>
            </a:pPr>
            <a:r>
              <a:rPr lang="en-US" sz="1530" dirty="0">
                <a:solidFill>
                  <a:srgbClr val="DBDBDB"/>
                </a:solidFill>
                <a:latin typeface="思源黑体-思源黑体-Medium" pitchFamily="34" charset="0"/>
                <a:ea typeface="思源黑体-思源黑体-Medium" pitchFamily="34" charset="-122"/>
                <a:cs typeface="思源黑体-思源黑体-Medium" pitchFamily="34" charset="-120"/>
              </a:rPr>
              <a:t>Equipped with various Python libraries to enhance interaction with technology.</a:t>
            </a:r>
            <a:endParaRPr lang="en-US" sz="1530" dirty="0"/>
          </a:p>
        </p:txBody>
      </p:sp>
      <p:sp>
        <p:nvSpPr>
          <p:cNvPr id="27" name="Text 11"/>
          <p:cNvSpPr/>
          <p:nvPr/>
        </p:nvSpPr>
        <p:spPr>
          <a:xfrm>
            <a:off x="7763256" y="5239512"/>
            <a:ext cx="146304" cy="365760"/>
          </a:xfrm>
          <a:prstGeom prst="rect">
            <a:avLst/>
          </a:prstGeom>
          <a:noFill/>
          <a:ln/>
        </p:spPr>
        <p:txBody>
          <a:bodyPr wrap="none" lIns="0" tIns="0" rIns="0" bIns="0" rtlCol="0" anchor="ctr"/>
          <a:lstStyle/>
          <a:p>
            <a:pPr algn="l" indent="0" marL="0">
              <a:lnSpc>
                <a:spcPts val="2300"/>
              </a:lnSpc>
              <a:buNone/>
            </a:pPr>
            <a:r>
              <a:rPr lang="en-US" sz="1920" dirty="0">
                <a:solidFill>
                  <a:srgbClr val="050505"/>
                </a:solidFill>
                <a:latin typeface="思源黑体-思源黑体-Medium" pitchFamily="34" charset="0"/>
                <a:ea typeface="思源黑体-思源黑体-Medium" pitchFamily="34" charset="-122"/>
                <a:cs typeface="思源黑体-思源黑体-Medium" pitchFamily="34" charset="-120"/>
              </a:rPr>
              <a:t>4</a:t>
            </a:r>
            <a:endParaRPr lang="en-US" sz="1920" dirty="0"/>
          </a:p>
        </p:txBody>
      </p:sp>
      <p:sp>
        <p:nvSpPr>
          <p:cNvPr id="28" name="Text 12"/>
          <p:cNvSpPr/>
          <p:nvPr/>
        </p:nvSpPr>
        <p:spPr>
          <a:xfrm>
            <a:off x="7644384" y="5806440"/>
            <a:ext cx="6089904" cy="310896"/>
          </a:xfrm>
          <a:prstGeom prst="rect">
            <a:avLst/>
          </a:prstGeom>
          <a:noFill/>
          <a:ln/>
        </p:spPr>
        <p:txBody>
          <a:bodyPr wrap="none" lIns="0" tIns="0" rIns="0" bIns="0" rtlCol="0" anchor="ctr"/>
          <a:lstStyle/>
          <a:p>
            <a:pPr algn="l" indent="0" marL="0">
              <a:lnSpc>
                <a:spcPts val="2400"/>
              </a:lnSpc>
              <a:buNone/>
            </a:pPr>
            <a:r>
              <a:rPr lang="en-US" sz="1920" dirty="0">
                <a:solidFill>
                  <a:srgbClr val="DBDBDB"/>
                </a:solidFill>
                <a:latin typeface="AlibabaPuHuiTi-Alibaba-PuHuiTi" pitchFamily="34" charset="0"/>
                <a:ea typeface="AlibabaPuHuiTi-Alibaba-PuHuiTi" pitchFamily="34" charset="-122"/>
                <a:cs typeface="AlibabaPuHuiTi-Alibaba-PuHuiTi" pitchFamily="34" charset="-120"/>
              </a:rPr>
              <a:t>Innovative Interfaces</a:t>
            </a:r>
            <a:endParaRPr lang="en-US" sz="1920" dirty="0"/>
          </a:p>
        </p:txBody>
      </p:sp>
      <p:sp>
        <p:nvSpPr>
          <p:cNvPr id="29" name="Text 13"/>
          <p:cNvSpPr/>
          <p:nvPr/>
        </p:nvSpPr>
        <p:spPr>
          <a:xfrm>
            <a:off x="7644384" y="6291072"/>
            <a:ext cx="6089904" cy="493776"/>
          </a:xfrm>
          <a:prstGeom prst="rect">
            <a:avLst/>
          </a:prstGeom>
          <a:noFill/>
          <a:ln/>
        </p:spPr>
        <p:txBody>
          <a:bodyPr wrap="square" lIns="0" tIns="0" rIns="0" bIns="0" rtlCol="0" anchor="ctr"/>
          <a:lstStyle/>
          <a:p>
            <a:pPr algn="l" indent="0" marL="0">
              <a:lnSpc>
                <a:spcPts val="1920"/>
              </a:lnSpc>
              <a:buNone/>
            </a:pPr>
            <a:r>
              <a:rPr lang="en-US" sz="1530" dirty="0">
                <a:solidFill>
                  <a:srgbClr val="DBDBDB"/>
                </a:solidFill>
                <a:latin typeface="思源黑体-思源黑体-Medium" pitchFamily="34" charset="0"/>
                <a:ea typeface="思源黑体-思源黑体-Medium" pitchFamily="34" charset="-122"/>
                <a:cs typeface="思源黑体-思源黑体-Medium" pitchFamily="34" charset="-120"/>
              </a:rPr>
              <a:t>Paving the way for increased accessibility and innovative user interfaces in everyday technology.</a:t>
            </a:r>
            <a:endParaRPr lang="en-US" sz="153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8</Slides>
  <Notes>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8</vt:i4>
      </vt:variant>
    </vt:vector>
  </HeadingPairs>
  <TitlesOfParts>
    <vt:vector size="11" baseType="lpstr">
      <vt:lpstr>Arial</vt:lpstr>
      <vt:lpstr>Calibri</vt:lpstr>
      <vt:lpstr>Office Theme</vt:lpstr>
      <vt:lpstr>Slide 1</vt:lpstr>
      <vt:lpstr>Slide 2</vt:lpstr>
      <vt:lpstr>Slide 3</vt:lpstr>
      <vt:lpstr>Slide 4</vt:lpstr>
      <vt:lpstr>Slide 5</vt:lpstr>
      <vt:lpstr>Slide 6</vt:lpstr>
      <vt:lpstr>Slide 7</vt:lpstr>
      <vt:lpstr>Slide 8</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2025-09-16T07:48:14Z</dcterms:created>
  <dcterms:modified xsi:type="dcterms:W3CDTF">2025-09-16T07:48:14Z</dcterms:modified>
</cp:coreProperties>
</file>